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5"/>
  </p:notesMasterIdLst>
  <p:sldIdLst>
    <p:sldId id="256" r:id="rId2"/>
    <p:sldId id="257" r:id="rId3"/>
    <p:sldId id="265" r:id="rId4"/>
    <p:sldId id="266" r:id="rId5"/>
    <p:sldId id="267" r:id="rId6"/>
    <p:sldId id="297" r:id="rId7"/>
    <p:sldId id="268" r:id="rId8"/>
    <p:sldId id="305" r:id="rId9"/>
    <p:sldId id="275" r:id="rId10"/>
    <p:sldId id="270" r:id="rId11"/>
    <p:sldId id="269" r:id="rId12"/>
    <p:sldId id="271" r:id="rId13"/>
    <p:sldId id="293" r:id="rId14"/>
    <p:sldId id="281" r:id="rId15"/>
    <p:sldId id="272" r:id="rId16"/>
    <p:sldId id="273" r:id="rId17"/>
    <p:sldId id="298" r:id="rId18"/>
    <p:sldId id="276" r:id="rId19"/>
    <p:sldId id="277" r:id="rId20"/>
    <p:sldId id="278" r:id="rId21"/>
    <p:sldId id="279" r:id="rId22"/>
    <p:sldId id="280" r:id="rId23"/>
    <p:sldId id="274" r:id="rId24"/>
    <p:sldId id="282" r:id="rId25"/>
    <p:sldId id="303" r:id="rId26"/>
    <p:sldId id="283" r:id="rId27"/>
    <p:sldId id="284" r:id="rId28"/>
    <p:sldId id="285" r:id="rId29"/>
    <p:sldId id="286" r:id="rId30"/>
    <p:sldId id="287" r:id="rId31"/>
    <p:sldId id="288" r:id="rId32"/>
    <p:sldId id="289" r:id="rId33"/>
    <p:sldId id="290" r:id="rId34"/>
    <p:sldId id="291" r:id="rId35"/>
    <p:sldId id="292" r:id="rId36"/>
    <p:sldId id="304" r:id="rId37"/>
    <p:sldId id="294" r:id="rId38"/>
    <p:sldId id="295" r:id="rId39"/>
    <p:sldId id="299" r:id="rId40"/>
    <p:sldId id="300" r:id="rId41"/>
    <p:sldId id="301" r:id="rId42"/>
    <p:sldId id="302" r:id="rId43"/>
    <p:sldId id="296"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61"/>
    <p:restoredTop sz="92578"/>
  </p:normalViewPr>
  <p:slideViewPr>
    <p:cSldViewPr snapToGrid="0" snapToObjects="1">
      <p:cViewPr varScale="1">
        <p:scale>
          <a:sx n="124" d="100"/>
          <a:sy n="124" d="100"/>
        </p:scale>
        <p:origin x="162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A950C4-24C5-BE43-BB01-DFD7BDAB313A}" type="datetimeFigureOut">
              <a:rPr lang="en-US" smtClean="0"/>
              <a:t>1/24/21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003D39-E325-5342-9930-C2DB8C7571F2}" type="slidenum">
              <a:rPr lang="en-US" smtClean="0"/>
              <a:t>‹#›</a:t>
            </a:fld>
            <a:endParaRPr lang="en-US"/>
          </a:p>
        </p:txBody>
      </p:sp>
    </p:spTree>
    <p:extLst>
      <p:ext uri="{BB962C8B-B14F-4D97-AF65-F5344CB8AC3E}">
        <p14:creationId xmlns:p14="http://schemas.microsoft.com/office/powerpoint/2010/main" val="16816548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03D39-E325-5342-9930-C2DB8C7571F2}" type="slidenum">
              <a:rPr lang="en-US" smtClean="0"/>
              <a:t>3</a:t>
            </a:fld>
            <a:endParaRPr lang="en-US"/>
          </a:p>
        </p:txBody>
      </p:sp>
    </p:spTree>
    <p:extLst>
      <p:ext uri="{BB962C8B-B14F-4D97-AF65-F5344CB8AC3E}">
        <p14:creationId xmlns:p14="http://schemas.microsoft.com/office/powerpoint/2010/main" val="2881214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03D39-E325-5342-9930-C2DB8C7571F2}" type="slidenum">
              <a:rPr lang="en-US" smtClean="0"/>
              <a:t>7</a:t>
            </a:fld>
            <a:endParaRPr lang="en-US"/>
          </a:p>
        </p:txBody>
      </p:sp>
    </p:spTree>
    <p:extLst>
      <p:ext uri="{BB962C8B-B14F-4D97-AF65-F5344CB8AC3E}">
        <p14:creationId xmlns:p14="http://schemas.microsoft.com/office/powerpoint/2010/main" val="1593682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07998AA-F0BD-4353-BAD9-453E5161F4DD}" type="slidenum">
              <a:rPr lang="en-US" altLang="en-US" smtClean="0">
                <a:latin typeface="Arial" charset="0"/>
              </a:rPr>
              <a:pPr eaLnBrk="1" hangingPunct="1">
                <a:spcBef>
                  <a:spcPct val="0"/>
                </a:spcBef>
              </a:pPr>
              <a:t>9</a:t>
            </a:fld>
            <a:endParaRPr lang="en-US" altLang="en-US">
              <a:latin typeface="Arial"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003D39-E325-5342-9930-C2DB8C7571F2}" type="slidenum">
              <a:rPr lang="en-US" smtClean="0"/>
              <a:t>10</a:t>
            </a:fld>
            <a:endParaRPr lang="en-US"/>
          </a:p>
        </p:txBody>
      </p:sp>
    </p:spTree>
    <p:extLst>
      <p:ext uri="{BB962C8B-B14F-4D97-AF65-F5344CB8AC3E}">
        <p14:creationId xmlns:p14="http://schemas.microsoft.com/office/powerpoint/2010/main" val="239824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JPY forward were non-deliverable forward, the settlement in the previous slide would </a:t>
            </a:r>
            <a:r>
              <a:rPr lang="en-US"/>
              <a:t>be JPY1.45 </a:t>
            </a:r>
            <a:r>
              <a:rPr lang="en-US" dirty="0"/>
              <a:t>or, equivalently, USD</a:t>
            </a:r>
            <a:r>
              <a:rPr lang="en-US"/>
              <a:t>(1.45/103</a:t>
            </a:r>
            <a:r>
              <a:rPr lang="en-US" dirty="0"/>
              <a:t>).</a:t>
            </a:r>
          </a:p>
        </p:txBody>
      </p:sp>
      <p:sp>
        <p:nvSpPr>
          <p:cNvPr id="4" name="Slide Number Placeholder 3"/>
          <p:cNvSpPr>
            <a:spLocks noGrp="1"/>
          </p:cNvSpPr>
          <p:nvPr>
            <p:ph type="sldNum" sz="quarter" idx="5"/>
          </p:nvPr>
        </p:nvSpPr>
        <p:spPr/>
        <p:txBody>
          <a:bodyPr/>
          <a:lstStyle/>
          <a:p>
            <a:fld id="{91003D39-E325-5342-9930-C2DB8C7571F2}" type="slidenum">
              <a:rPr lang="en-US" smtClean="0"/>
              <a:t>35</a:t>
            </a:fld>
            <a:endParaRPr lang="en-US"/>
          </a:p>
        </p:txBody>
      </p:sp>
    </p:spTree>
    <p:extLst>
      <p:ext uri="{BB962C8B-B14F-4D97-AF65-F5344CB8AC3E}">
        <p14:creationId xmlns:p14="http://schemas.microsoft.com/office/powerpoint/2010/main" val="517929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3A289CFA-09AA-E24E-9FF1-1DAED68D6B5A}"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FEFC59D6-1696-7449-91FE-9E1AE4FEC42F}" type="datetimeFigureOut">
              <a:rPr lang="en-US" smtClean="0"/>
              <a:t>1/24/21</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FEFC59D6-1696-7449-91FE-9E1AE4FEC42F}" type="datetimeFigureOut">
              <a:rPr lang="en-US" smtClean="0"/>
              <a:t>1/24/21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FC59D6-1696-7449-91FE-9E1AE4FEC42F}" type="datetimeFigureOut">
              <a:rPr lang="en-US" smtClean="0"/>
              <a:t>1/24/21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FEFC59D6-1696-7449-91FE-9E1AE4FEC42F}" type="datetimeFigureOut">
              <a:rPr lang="en-US" smtClean="0"/>
              <a:t>1/24/21</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FEFC59D6-1696-7449-91FE-9E1AE4FEC42F}" type="datetimeFigureOut">
              <a:rPr lang="en-US" smtClean="0"/>
              <a:t>1/24/21</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FEFC59D6-1696-7449-91FE-9E1AE4FEC42F}" type="datetimeFigureOut">
              <a:rPr lang="en-US" smtClean="0"/>
              <a:t>1/24/21</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EFC59D6-1696-7449-91FE-9E1AE4FEC42F}" type="datetimeFigureOut">
              <a:rPr lang="en-US" smtClean="0"/>
              <a:t>1/24/21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EFC59D6-1696-7449-91FE-9E1AE4FEC42F}" type="datetimeFigureOut">
              <a:rPr lang="en-US" smtClean="0"/>
              <a:t>1/24/21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EFC59D6-1696-7449-91FE-9E1AE4FEC42F}" type="datetimeFigureOut">
              <a:rPr lang="en-US" smtClean="0"/>
              <a:t>1/24/21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FC59D6-1696-7449-91FE-9E1AE4FEC42F}" type="datetimeFigureOut">
              <a:rPr lang="en-US" smtClean="0"/>
              <a:t>1/24/21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FEFC59D6-1696-7449-91FE-9E1AE4FEC42F}" type="datetimeFigureOut">
              <a:rPr lang="en-US" smtClean="0"/>
              <a:t>1/24/21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FEFC59D6-1696-7449-91FE-9E1AE4FEC42F}" type="datetimeFigureOut">
              <a:rPr lang="en-US" smtClean="0"/>
              <a:t>1/24/21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89CFA-09AA-E24E-9FF1-1DAED68D6B5A}"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FEFC59D6-1696-7449-91FE-9E1AE4FEC42F}" type="datetimeFigureOut">
              <a:rPr lang="en-US" smtClean="0"/>
              <a:t>1/24/21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FEFC59D6-1696-7449-91FE-9E1AE4FEC42F}" type="datetimeFigureOut">
              <a:rPr lang="en-US" smtClean="0"/>
              <a:t>1/24/21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FEFC59D6-1696-7449-91FE-9E1AE4FEC42F}" type="datetimeFigureOut">
              <a:rPr lang="en-US" smtClean="0"/>
              <a:t>1/24/21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FEFC59D6-1696-7449-91FE-9E1AE4FEC42F}" type="datetimeFigureOut">
              <a:rPr lang="en-US" smtClean="0"/>
              <a:t>1/24/21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FEFC59D6-1696-7449-91FE-9E1AE4FEC42F}" type="datetimeFigureOut">
              <a:rPr lang="en-US" smtClean="0"/>
              <a:t>1/24/21</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3A289CFA-09AA-E24E-9FF1-1DAED68D6B5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429" y="1469571"/>
            <a:ext cx="6168571" cy="2492829"/>
          </a:xfrm>
        </p:spPr>
        <p:txBody>
          <a:bodyPr/>
          <a:lstStyle/>
          <a:p>
            <a:r>
              <a:rPr lang="en-US" dirty="0"/>
              <a:t>FX Markets </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44671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FX market participants: 5 groups</a:t>
            </a:r>
          </a:p>
        </p:txBody>
      </p:sp>
      <p:sp>
        <p:nvSpPr>
          <p:cNvPr id="3" name="Content Placeholder 2"/>
          <p:cNvSpPr>
            <a:spLocks noGrp="1"/>
          </p:cNvSpPr>
          <p:nvPr>
            <p:ph idx="1"/>
          </p:nvPr>
        </p:nvSpPr>
        <p:spPr/>
        <p:txBody>
          <a:bodyPr>
            <a:normAutofit fontScale="92500" lnSpcReduction="10000"/>
          </a:bodyPr>
          <a:lstStyle/>
          <a:p>
            <a:r>
              <a:rPr lang="en-US" dirty="0"/>
              <a:t>International banks (100-200 of them; e.g., Deutsche Bank, Citi, Barclays, UBS): they are often market makers.</a:t>
            </a:r>
          </a:p>
          <a:p>
            <a:r>
              <a:rPr lang="en-US" dirty="0"/>
              <a:t>Banks customers (e.g., IBM, Ford, money managers)</a:t>
            </a:r>
          </a:p>
          <a:p>
            <a:r>
              <a:rPr lang="en-US" dirty="0"/>
              <a:t>Nonbank dealers (e.g., Goldman Sachs, Morgan Stanley, hedge funds): they have their own trading rooms to trade in the interbank market; they account for about 40% of the market. </a:t>
            </a:r>
          </a:p>
          <a:p>
            <a:r>
              <a:rPr lang="en-US" dirty="0"/>
              <a:t>FX brokers: this group is much smaller today because the vast majority of interbank trades flow through Thomson Reuters and ICAP (UK-based) platforms; they match dealer orders to buy and sell currencies for a fee.</a:t>
            </a:r>
          </a:p>
          <a:p>
            <a:r>
              <a:rPr lang="en-US" dirty="0"/>
              <a:t>Central banks (e.g., the Fed, PBOC)</a:t>
            </a:r>
          </a:p>
        </p:txBody>
      </p:sp>
    </p:spTree>
    <p:extLst>
      <p:ext uri="{BB962C8B-B14F-4D97-AF65-F5344CB8AC3E}">
        <p14:creationId xmlns:p14="http://schemas.microsoft.com/office/powerpoint/2010/main" val="2336653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Two-tier market</a:t>
            </a:r>
          </a:p>
        </p:txBody>
      </p:sp>
      <p:sp>
        <p:nvSpPr>
          <p:cNvPr id="3" name="Content Placeholder 2"/>
          <p:cNvSpPr>
            <a:spLocks noGrp="1"/>
          </p:cNvSpPr>
          <p:nvPr>
            <p:ph idx="1"/>
          </p:nvPr>
        </p:nvSpPr>
        <p:spPr/>
        <p:txBody>
          <a:bodyPr>
            <a:normAutofit/>
          </a:bodyPr>
          <a:lstStyle/>
          <a:p>
            <a:r>
              <a:rPr lang="en-US" sz="2800" dirty="0"/>
              <a:t>Retail or client market</a:t>
            </a:r>
          </a:p>
          <a:p>
            <a:r>
              <a:rPr lang="en-US" sz="2800" dirty="0"/>
              <a:t>Wholesale or interbank market: the interbank market is a network of correspondent banking relationships.</a:t>
            </a:r>
          </a:p>
          <a:p>
            <a:r>
              <a:rPr lang="en-US" sz="2800" dirty="0"/>
              <a:t>Correspondent banking relationship: large commercial banks maintaining demand deposit accounts (e.g., saving accounts, checking accounts) with one another.</a:t>
            </a:r>
          </a:p>
        </p:txBody>
      </p:sp>
    </p:spTree>
    <p:extLst>
      <p:ext uri="{BB962C8B-B14F-4D97-AF65-F5344CB8AC3E}">
        <p14:creationId xmlns:p14="http://schemas.microsoft.com/office/powerpoint/2010/main" val="358557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316" y="381000"/>
            <a:ext cx="8382000" cy="1044388"/>
          </a:xfrm>
        </p:spPr>
        <p:txBody>
          <a:bodyPr/>
          <a:lstStyle/>
          <a:p>
            <a:r>
              <a:rPr lang="en-US" dirty="0"/>
              <a:t>Correspondent banking relationship</a:t>
            </a:r>
          </a:p>
        </p:txBody>
      </p:sp>
      <p:sp>
        <p:nvSpPr>
          <p:cNvPr id="3" name="Content Placeholder 2"/>
          <p:cNvSpPr>
            <a:spLocks noGrp="1"/>
          </p:cNvSpPr>
          <p:nvPr>
            <p:ph idx="1"/>
          </p:nvPr>
        </p:nvSpPr>
        <p:spPr/>
        <p:txBody>
          <a:bodyPr/>
          <a:lstStyle/>
          <a:p>
            <a:r>
              <a:rPr lang="en-US" dirty="0"/>
              <a:t>Consider an U.S. importer purchases cars from BMW.  The cost is in the amount of €1,000,000. </a:t>
            </a:r>
          </a:p>
          <a:p>
            <a:r>
              <a:rPr lang="en-US" dirty="0"/>
              <a:t>The importer contacts his bank, TD Bank.  TD Bank quotes €/$ = 0.9, or $/€ = 1.1111.</a:t>
            </a:r>
          </a:p>
          <a:p>
            <a:r>
              <a:rPr lang="en-US" dirty="0"/>
              <a:t>TD Bank debits the importer’s demand deposit account $1,111,100. (TD Bank credits its own books $1,111,100.) </a:t>
            </a:r>
          </a:p>
          <a:p>
            <a:r>
              <a:rPr lang="en-US" dirty="0"/>
              <a:t>TD Bank instructs BMW’s bank, Deutsche Bank, to debit TD Bank’s correspondent bank account €1,000,000.</a:t>
            </a:r>
          </a:p>
          <a:p>
            <a:r>
              <a:rPr lang="en-US" dirty="0"/>
              <a:t>Deutsche Bank Credits €1,000,000 to BMW’s account.</a:t>
            </a:r>
          </a:p>
        </p:txBody>
      </p:sp>
    </p:spTree>
    <p:extLst>
      <p:ext uri="{BB962C8B-B14F-4D97-AF65-F5344CB8AC3E}">
        <p14:creationId xmlns:p14="http://schemas.microsoft.com/office/powerpoint/2010/main" val="128497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dirty="0"/>
              <a:t>Currency symbols</a:t>
            </a:r>
          </a:p>
        </p:txBody>
      </p:sp>
      <p:sp>
        <p:nvSpPr>
          <p:cNvPr id="52227" name="Rectangle 3"/>
          <p:cNvSpPr>
            <a:spLocks noGrp="1" noChangeArrowheads="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pPr>
              <a:lnSpc>
                <a:spcPct val="90000"/>
              </a:lnSpc>
            </a:pPr>
            <a:r>
              <a:rPr lang="en-US" altLang="en-US" sz="2800" dirty="0"/>
              <a:t>In addition to the familiar currency symbols (</a:t>
            </a:r>
            <a:r>
              <a:rPr lang="en-US" altLang="en-US" sz="2800" dirty="0">
                <a:cs typeface="Times New Roman" pitchFamily="18" charset="0"/>
              </a:rPr>
              <a:t>£, ¥, €, </a:t>
            </a:r>
            <a:r>
              <a:rPr lang="en-US" altLang="en-US" sz="2800" dirty="0"/>
              <a:t>$) there are three-letter codes for all currencies.</a:t>
            </a:r>
          </a:p>
          <a:p>
            <a:pPr>
              <a:lnSpc>
                <a:spcPct val="90000"/>
              </a:lnSpc>
              <a:buFont typeface="Wingdings" pitchFamily="2" charset="2"/>
              <a:buNone/>
            </a:pPr>
            <a:r>
              <a:rPr lang="en-US" altLang="en-US" sz="2800" dirty="0"/>
              <a:t>	It is a long list, but selected codes include:</a:t>
            </a:r>
          </a:p>
          <a:p>
            <a:pPr>
              <a:lnSpc>
                <a:spcPct val="90000"/>
              </a:lnSpc>
              <a:buFont typeface="Wingdings" pitchFamily="2" charset="2"/>
              <a:buNone/>
            </a:pPr>
            <a:r>
              <a:rPr lang="en-US" altLang="en-US" sz="2800" dirty="0"/>
              <a:t>		CHF		Swiss francs</a:t>
            </a:r>
          </a:p>
          <a:p>
            <a:pPr>
              <a:lnSpc>
                <a:spcPct val="90000"/>
              </a:lnSpc>
              <a:buFont typeface="Wingdings" pitchFamily="2" charset="2"/>
              <a:buNone/>
            </a:pPr>
            <a:r>
              <a:rPr lang="en-US" altLang="en-US" sz="2800" dirty="0"/>
              <a:t>		GBP		British pound</a:t>
            </a:r>
          </a:p>
          <a:p>
            <a:pPr>
              <a:lnSpc>
                <a:spcPct val="90000"/>
              </a:lnSpc>
              <a:buFont typeface="Wingdings" pitchFamily="2" charset="2"/>
              <a:buNone/>
            </a:pPr>
            <a:r>
              <a:rPr lang="en-US" altLang="en-US" sz="2800" dirty="0"/>
              <a:t>		CNY		Chinese </a:t>
            </a:r>
            <a:r>
              <a:rPr lang="en-US" altLang="en-US" sz="2800" dirty="0" err="1"/>
              <a:t>yuan</a:t>
            </a:r>
            <a:endParaRPr lang="en-US" altLang="en-US" sz="2800" dirty="0"/>
          </a:p>
          <a:p>
            <a:pPr>
              <a:lnSpc>
                <a:spcPct val="90000"/>
              </a:lnSpc>
              <a:buFont typeface="Wingdings" pitchFamily="2" charset="2"/>
              <a:buNone/>
            </a:pPr>
            <a:r>
              <a:rPr lang="en-US" altLang="en-US" sz="2800" dirty="0"/>
              <a:t>		CAD		Canadian dollar</a:t>
            </a:r>
          </a:p>
          <a:p>
            <a:pPr>
              <a:lnSpc>
                <a:spcPct val="90000"/>
              </a:lnSpc>
              <a:buFont typeface="Wingdings" pitchFamily="2" charset="2"/>
              <a:buNone/>
            </a:pPr>
            <a:r>
              <a:rPr lang="en-US" altLang="en-US" sz="2800" dirty="0"/>
              <a:t>		JPY		Japanese yen</a:t>
            </a:r>
          </a:p>
          <a:p>
            <a:pPr>
              <a:lnSpc>
                <a:spcPct val="90000"/>
              </a:lnSpc>
              <a:buFont typeface="Wingdings" pitchFamily="2" charset="2"/>
              <a:buNone/>
            </a:pPr>
            <a:r>
              <a:rPr lang="en-US" altLang="en-US" sz="2800" dirty="0"/>
              <a:t>           </a:t>
            </a:r>
            <a:r>
              <a:rPr lang="en-US" altLang="en-US" sz="2800"/>
              <a:t>EUR                Euro</a:t>
            </a:r>
            <a:endParaRPr lang="en-US" altLang="en-US" sz="2800" dirty="0"/>
          </a:p>
        </p:txBody>
      </p:sp>
      <p:sp>
        <p:nvSpPr>
          <p:cNvPr id="52228"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
        <p:nvSpPr>
          <p:cNvPr id="52229" name="Rectangle 20"/>
          <p:cNvSpPr>
            <a:spLocks noGrp="1" noChangeArrowheads="1"/>
          </p:cNvSpPr>
          <p:nvPr>
            <p:ph type="ftr" sz="quarter" idx="10"/>
          </p:nvPr>
        </p:nvSpPr>
        <p:spPr bwMode="auto">
          <a:xfrm>
            <a:off x="5867400" y="6553200"/>
            <a:ext cx="2895600" cy="30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635753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Spot FX Trading</a:t>
            </a:r>
          </a:p>
        </p:txBody>
      </p:sp>
      <p:sp>
        <p:nvSpPr>
          <p:cNvPr id="33795" name="Rectangle 3"/>
          <p:cNvSpPr>
            <a:spLocks noGrp="1" noChangeArrowheads="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400" dirty="0"/>
              <a:t>In the interbank market, the standard size trade is about U.S. $10 million.</a:t>
            </a:r>
          </a:p>
          <a:p>
            <a:r>
              <a:rPr lang="en-US" altLang="en-US" sz="2400" dirty="0"/>
              <a:t>A bank trading room is a noisy, active place.</a:t>
            </a:r>
          </a:p>
          <a:p>
            <a:r>
              <a:rPr lang="en-US" altLang="en-US" sz="2400" dirty="0"/>
              <a:t>The stakes are high.</a:t>
            </a:r>
          </a:p>
          <a:p>
            <a:r>
              <a:rPr lang="en-US" altLang="en-US" sz="2400" dirty="0"/>
              <a:t>The “long term” is about 10 minutes.</a:t>
            </a:r>
          </a:p>
          <a:p>
            <a:r>
              <a:rPr lang="en-US" altLang="en-US" sz="2400" dirty="0"/>
              <a:t>Market psychology plays an important role.</a:t>
            </a:r>
          </a:p>
        </p:txBody>
      </p:sp>
      <p:sp>
        <p:nvSpPr>
          <p:cNvPr id="33796"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
        <p:nvSpPr>
          <p:cNvPr id="33797" name="Rectangle 20"/>
          <p:cNvSpPr>
            <a:spLocks noGrp="1" noChangeArrowheads="1"/>
          </p:cNvSpPr>
          <p:nvPr>
            <p:ph type="ftr" sz="quarter" idx="10"/>
          </p:nvPr>
        </p:nvSpPr>
        <p:spPr bwMode="auto">
          <a:xfrm>
            <a:off x="5867400" y="6553200"/>
            <a:ext cx="2895600" cy="30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481094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Spot rate quotations, I</a:t>
            </a:r>
          </a:p>
        </p:txBody>
      </p:sp>
      <p:sp>
        <p:nvSpPr>
          <p:cNvPr id="3" name="Content Placeholder 2"/>
          <p:cNvSpPr>
            <a:spLocks noGrp="1"/>
          </p:cNvSpPr>
          <p:nvPr>
            <p:ph idx="1"/>
          </p:nvPr>
        </p:nvSpPr>
        <p:spPr/>
        <p:txBody>
          <a:bodyPr/>
          <a:lstStyle/>
          <a:p>
            <a:r>
              <a:rPr lang="en-US" dirty="0">
                <a:solidFill>
                  <a:srgbClr val="FF0000"/>
                </a:solidFill>
              </a:rPr>
              <a:t>Direct</a:t>
            </a:r>
            <a:r>
              <a:rPr lang="en-US" dirty="0"/>
              <a:t> quotation (from the U.S. perspective): the price of one unit of the foreign currency in (terms of) U.S. dollar.</a:t>
            </a:r>
          </a:p>
          <a:p>
            <a:r>
              <a:rPr lang="en-US" dirty="0"/>
              <a:t>This is also called quoted in </a:t>
            </a:r>
            <a:r>
              <a:rPr lang="en-US" dirty="0">
                <a:solidFill>
                  <a:srgbClr val="FF0000"/>
                </a:solidFill>
              </a:rPr>
              <a:t>American</a:t>
            </a:r>
            <a:r>
              <a:rPr lang="en-US" dirty="0"/>
              <a:t> term (the numerator is $).</a:t>
            </a:r>
          </a:p>
          <a:p>
            <a:r>
              <a:rPr lang="en-US" dirty="0"/>
              <a:t>Example: spot rate S($/</a:t>
            </a:r>
            <a:r>
              <a:rPr lang="en-US" b="1" dirty="0"/>
              <a:t>¥)</a:t>
            </a:r>
            <a:r>
              <a:rPr lang="en-US" dirty="0"/>
              <a:t> = 0.010094.</a:t>
            </a:r>
          </a:p>
          <a:p>
            <a:r>
              <a:rPr lang="en-US" dirty="0"/>
              <a:t>Example: spot rate S($/</a:t>
            </a:r>
            <a:r>
              <a:rPr lang="en-US" b="1" dirty="0"/>
              <a:t>€)</a:t>
            </a:r>
            <a:r>
              <a:rPr lang="en-US" dirty="0"/>
              <a:t> = 1.3092.</a:t>
            </a:r>
          </a:p>
        </p:txBody>
      </p:sp>
    </p:spTree>
    <p:extLst>
      <p:ext uri="{BB962C8B-B14F-4D97-AF65-F5344CB8AC3E}">
        <p14:creationId xmlns:p14="http://schemas.microsoft.com/office/powerpoint/2010/main" val="3710840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Spot rate quotations, II</a:t>
            </a:r>
          </a:p>
        </p:txBody>
      </p:sp>
      <p:sp>
        <p:nvSpPr>
          <p:cNvPr id="3" name="Content Placeholder 2"/>
          <p:cNvSpPr>
            <a:spLocks noGrp="1"/>
          </p:cNvSpPr>
          <p:nvPr>
            <p:ph idx="1"/>
          </p:nvPr>
        </p:nvSpPr>
        <p:spPr/>
        <p:txBody>
          <a:bodyPr>
            <a:normAutofit fontScale="92500" lnSpcReduction="20000"/>
          </a:bodyPr>
          <a:lstStyle/>
          <a:p>
            <a:r>
              <a:rPr lang="en-US" dirty="0">
                <a:solidFill>
                  <a:srgbClr val="FF0000"/>
                </a:solidFill>
              </a:rPr>
              <a:t>Indirect</a:t>
            </a:r>
            <a:r>
              <a:rPr lang="en-US" dirty="0"/>
              <a:t> quotation (from the U.S. perspective): the price of one U.S. dollar in the foreign currency.</a:t>
            </a:r>
          </a:p>
          <a:p>
            <a:r>
              <a:rPr lang="en-US" dirty="0"/>
              <a:t>Example: S(</a:t>
            </a:r>
            <a:r>
              <a:rPr lang="en-US" b="1" dirty="0"/>
              <a:t>¥/$)</a:t>
            </a:r>
            <a:r>
              <a:rPr lang="en-US" dirty="0"/>
              <a:t> = 99.07 (= 1/0.010094).</a:t>
            </a:r>
          </a:p>
          <a:p>
            <a:r>
              <a:rPr lang="en-US" dirty="0"/>
              <a:t>Example: S(</a:t>
            </a:r>
            <a:r>
              <a:rPr lang="en-US" b="1" dirty="0"/>
              <a:t>€/$)</a:t>
            </a:r>
            <a:r>
              <a:rPr lang="en-US" dirty="0"/>
              <a:t> = 0.7638 (= 1/1.3092).</a:t>
            </a:r>
          </a:p>
          <a:p>
            <a:r>
              <a:rPr lang="en-US" dirty="0"/>
              <a:t>The pricing of U.S. dollar quoted in the foreign currency (i.e., indirect quotation from the U.S. perspective) is also called as quoted in </a:t>
            </a:r>
            <a:r>
              <a:rPr lang="en-US" dirty="0">
                <a:solidFill>
                  <a:srgbClr val="FF0000"/>
                </a:solidFill>
              </a:rPr>
              <a:t>European</a:t>
            </a:r>
            <a:r>
              <a:rPr lang="en-US" dirty="0"/>
              <a:t> term (the numerator is non-$).</a:t>
            </a:r>
          </a:p>
          <a:p>
            <a:r>
              <a:rPr lang="en-US" dirty="0"/>
              <a:t>Most currencies in the interbank market are quoted in European terms.</a:t>
            </a:r>
          </a:p>
          <a:p>
            <a:r>
              <a:rPr lang="en-US" dirty="0"/>
              <a:t>Conventionally, British pound, Australian dollar, New Zealand dollar, and euro are quoted in American terms.</a:t>
            </a:r>
          </a:p>
          <a:p>
            <a:pPr marL="0" indent="0">
              <a:buNone/>
            </a:pPr>
            <a:endParaRPr lang="en-US" dirty="0"/>
          </a:p>
        </p:txBody>
      </p:sp>
    </p:spTree>
    <p:extLst>
      <p:ext uri="{BB962C8B-B14F-4D97-AF65-F5344CB8AC3E}">
        <p14:creationId xmlns:p14="http://schemas.microsoft.com/office/powerpoint/2010/main" val="3145324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WSJ exchange rate reporting</a:t>
            </a:r>
          </a:p>
        </p:txBody>
      </p:sp>
      <p:pic>
        <p:nvPicPr>
          <p:cNvPr id="4" name="Content Placeholder 3"/>
          <p:cNvPicPr>
            <a:picLocks noGrp="1" noChangeAspect="1"/>
          </p:cNvPicPr>
          <p:nvPr>
            <p:ph idx="1"/>
          </p:nvPr>
        </p:nvPicPr>
        <p:blipFill rotWithShape="1">
          <a:blip r:embed="rId2"/>
          <a:srcRect l="-35380" t="6518" r="-35380" b="-6518"/>
          <a:stretch/>
        </p:blipFill>
        <p:spPr>
          <a:xfrm>
            <a:off x="0" y="1572903"/>
            <a:ext cx="9143999" cy="5285097"/>
          </a:xfrm>
        </p:spPr>
      </p:pic>
    </p:spTree>
    <p:extLst>
      <p:ext uri="{BB962C8B-B14F-4D97-AF65-F5344CB8AC3E}">
        <p14:creationId xmlns:p14="http://schemas.microsoft.com/office/powerpoint/2010/main" val="3822147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dirty="0"/>
              <a:t>Bid-ask spread</a:t>
            </a:r>
          </a:p>
        </p:txBody>
      </p:sp>
      <p:sp>
        <p:nvSpPr>
          <p:cNvPr id="26627" name="Rectangle 3"/>
          <p:cNvSpPr>
            <a:spLocks noGrp="1" noChangeArrowheads="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r>
              <a:rPr lang="en-US" altLang="en-US" dirty="0"/>
              <a:t>The bid price is the price a dealer is willing to pay you for something.</a:t>
            </a:r>
          </a:p>
          <a:p>
            <a:r>
              <a:rPr lang="en-US" altLang="en-US" dirty="0"/>
              <a:t>The ask price is the amount a dealer wants you to pay for something.</a:t>
            </a:r>
          </a:p>
          <a:p>
            <a:r>
              <a:rPr lang="en-US" altLang="en-US" dirty="0"/>
              <a:t>A dealer could: </a:t>
            </a:r>
          </a:p>
          <a:p>
            <a:pPr lvl="1"/>
            <a:r>
              <a:rPr lang="en-US" altLang="en-US" sz="2200" dirty="0"/>
              <a:t>Bid £/$ = 0.6491; that is, pay £0.6491 for one $.</a:t>
            </a:r>
          </a:p>
          <a:p>
            <a:pPr lvl="1"/>
            <a:r>
              <a:rPr lang="en-US" altLang="en-US" sz="2200" dirty="0"/>
              <a:t>Ask £/$ = 0.6494; that is, want you to pay £0.6494 for one $.</a:t>
            </a:r>
          </a:p>
          <a:p>
            <a:r>
              <a:rPr lang="en-US" altLang="en-US" dirty="0"/>
              <a:t>Bid &lt; ask.</a:t>
            </a:r>
          </a:p>
          <a:p>
            <a:r>
              <a:rPr lang="en-US" altLang="en-US" dirty="0"/>
              <a:t>The spread is a source of revenue to the dealer.</a:t>
            </a:r>
          </a:p>
        </p:txBody>
      </p:sp>
      <p:sp>
        <p:nvSpPr>
          <p:cNvPr id="26628"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
        <p:nvSpPr>
          <p:cNvPr id="26629" name="Rectangle 20"/>
          <p:cNvSpPr>
            <a:spLocks noGrp="1" noChangeArrowheads="1"/>
          </p:cNvSpPr>
          <p:nvPr>
            <p:ph type="ftr" sz="quarter" idx="10"/>
          </p:nvPr>
        </p:nvSpPr>
        <p:spPr bwMode="auto">
          <a:xfrm>
            <a:off x="5867400" y="6553200"/>
            <a:ext cx="2895600" cy="30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196979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7"/>
          <p:cNvSpPr txBox="1">
            <a:spLocks noChangeArrowheads="1"/>
          </p:cNvSpPr>
          <p:nvPr/>
        </p:nvSpPr>
        <p:spPr bwMode="auto">
          <a:xfrm>
            <a:off x="457200" y="666750"/>
            <a:ext cx="7656513"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sz="4100" b="1">
              <a:latin typeface="Times New Roman" pitchFamily="18" charset="0"/>
            </a:endParaRPr>
          </a:p>
        </p:txBody>
      </p:sp>
      <p:sp>
        <p:nvSpPr>
          <p:cNvPr id="28675" name="Rectangle 2"/>
          <p:cNvSpPr>
            <a:spLocks noGrp="1" noChangeArrowheads="1"/>
          </p:cNvSpPr>
          <p:nvPr>
            <p:ph type="title"/>
          </p:nvPr>
        </p:nvSpPr>
        <p:spPr/>
        <p:txBody>
          <a:bodyPr/>
          <a:lstStyle/>
          <a:p>
            <a:r>
              <a:rPr lang="en-US" altLang="en-US" dirty="0"/>
              <a:t>Bid-ask quotation</a:t>
            </a:r>
          </a:p>
        </p:txBody>
      </p:sp>
      <p:sp>
        <p:nvSpPr>
          <p:cNvPr id="28676" name="Rectangle 3"/>
          <p:cNvSpPr>
            <a:spLocks noGrp="1" noChangeArrowheads="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Wingdings" pitchFamily="2" charset="2"/>
              <a:buNone/>
            </a:pPr>
            <a:r>
              <a:rPr lang="en-US" altLang="en-US" sz="2600" dirty="0"/>
              <a:t>A dealer pricing pounds in terms of dollars is likely to quote these prices as “00–05.”</a:t>
            </a:r>
          </a:p>
          <a:p>
            <a:pPr marL="0" indent="0">
              <a:buFont typeface="Wingdings" pitchFamily="2" charset="2"/>
              <a:buNone/>
            </a:pPr>
            <a:r>
              <a:rPr lang="en-US" altLang="en-US" sz="2600" dirty="0"/>
              <a:t>Anyone trading $10m knows the big figure (i.e., 1.54)</a:t>
            </a:r>
          </a:p>
        </p:txBody>
      </p:sp>
      <p:graphicFrame>
        <p:nvGraphicFramePr>
          <p:cNvPr id="491524" name="Group 4"/>
          <p:cNvGraphicFramePr>
            <a:graphicFrameLocks noGrp="1"/>
          </p:cNvGraphicFramePr>
          <p:nvPr>
            <p:extLst>
              <p:ext uri="{D42A27DB-BD31-4B8C-83A1-F6EECF244321}">
                <p14:modId xmlns:p14="http://schemas.microsoft.com/office/powerpoint/2010/main" val="1383594288"/>
              </p:ext>
            </p:extLst>
          </p:nvPr>
        </p:nvGraphicFramePr>
        <p:xfrm>
          <a:off x="586109" y="4047458"/>
          <a:ext cx="8030842" cy="1550988"/>
        </p:xfrm>
        <a:graphic>
          <a:graphicData uri="http://schemas.openxmlformats.org/drawingml/2006/table">
            <a:tbl>
              <a:tblPr/>
              <a:tblGrid>
                <a:gridCol w="2017143">
                  <a:extLst>
                    <a:ext uri="{9D8B030D-6E8A-4147-A177-3AD203B41FA5}">
                      <a16:colId xmlns:a16="http://schemas.microsoft.com/office/drawing/2014/main" val="20000"/>
                    </a:ext>
                  </a:extLst>
                </a:gridCol>
                <a:gridCol w="1193821">
                  <a:extLst>
                    <a:ext uri="{9D8B030D-6E8A-4147-A177-3AD203B41FA5}">
                      <a16:colId xmlns:a16="http://schemas.microsoft.com/office/drawing/2014/main" val="20001"/>
                    </a:ext>
                  </a:extLst>
                </a:gridCol>
                <a:gridCol w="1605483">
                  <a:extLst>
                    <a:ext uri="{9D8B030D-6E8A-4147-A177-3AD203B41FA5}">
                      <a16:colId xmlns:a16="http://schemas.microsoft.com/office/drawing/2014/main" val="20002"/>
                    </a:ext>
                  </a:extLst>
                </a:gridCol>
                <a:gridCol w="1607197">
                  <a:extLst>
                    <a:ext uri="{9D8B030D-6E8A-4147-A177-3AD203B41FA5}">
                      <a16:colId xmlns:a16="http://schemas.microsoft.com/office/drawing/2014/main" val="20003"/>
                    </a:ext>
                  </a:extLst>
                </a:gridCol>
                <a:gridCol w="1607198">
                  <a:extLst>
                    <a:ext uri="{9D8B030D-6E8A-4147-A177-3AD203B41FA5}">
                      <a16:colId xmlns:a16="http://schemas.microsoft.com/office/drawing/2014/main" val="20004"/>
                    </a:ext>
                  </a:extLst>
                </a:gridCol>
              </a:tblGrid>
              <a:tr h="51640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dirty="0">
                          <a:ln>
                            <a:noFill/>
                          </a:ln>
                          <a:solidFill>
                            <a:schemeClr val="bg1"/>
                          </a:solidFill>
                          <a:effectLst/>
                          <a:latin typeface="Times New Roman" pitchFamily="18" charset="0"/>
                          <a:cs typeface="Times New Roman" pitchFamily="18" charset="0"/>
                        </a:rPr>
                        <a:t>USD Bank Quotations</a:t>
                      </a:r>
                      <a:endParaRPr kumimoji="0" lang="en-US" sz="2700" b="0" i="0" u="none" strike="noStrike" cap="none" normalizeH="0" baseline="0" dirty="0">
                        <a:ln>
                          <a:noFill/>
                        </a:ln>
                        <a:solidFill>
                          <a:schemeClr val="bg1"/>
                        </a:solidFill>
                        <a:effectLst/>
                        <a:latin typeface="Times New Roman" pitchFamily="18" charset="0"/>
                      </a:endParaRPr>
                    </a:p>
                  </a:txBody>
                  <a:tcPr marL="101596" marR="101596" marT="52758" marB="52758"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dirty="0">
                          <a:ln>
                            <a:noFill/>
                          </a:ln>
                          <a:solidFill>
                            <a:schemeClr val="bg1"/>
                          </a:solidFill>
                          <a:effectLst/>
                          <a:latin typeface="Times New Roman" pitchFamily="18" charset="0"/>
                          <a:cs typeface="Times New Roman" pitchFamily="18" charset="0"/>
                        </a:rPr>
                        <a:t>American Terms</a:t>
                      </a:r>
                      <a:endParaRPr kumimoji="0" lang="en-US" sz="2700" b="0" i="0" u="none" strike="noStrike" cap="none" normalizeH="0" baseline="0" dirty="0">
                        <a:ln>
                          <a:noFill/>
                        </a:ln>
                        <a:solidFill>
                          <a:schemeClr val="bg1"/>
                        </a:solidFill>
                        <a:effectLst/>
                        <a:latin typeface="Times New Roman" pitchFamily="18" charset="0"/>
                      </a:endParaRPr>
                    </a:p>
                  </a:txBody>
                  <a:tcPr marL="101596" marR="101596" marT="52758" marB="52758"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chemeClr val="bg1"/>
                          </a:solidFill>
                          <a:effectLst/>
                          <a:latin typeface="Times New Roman" pitchFamily="18" charset="0"/>
                          <a:cs typeface="Times New Roman" pitchFamily="18" charset="0"/>
                        </a:rPr>
                        <a:t>European Terms</a:t>
                      </a:r>
                      <a:endParaRPr kumimoji="0" lang="en-US" sz="2700" b="0" i="0" u="none" strike="noStrike" cap="none" normalizeH="0" baseline="0">
                        <a:ln>
                          <a:noFill/>
                        </a:ln>
                        <a:solidFill>
                          <a:schemeClr val="bg1"/>
                        </a:solidFill>
                        <a:effectLst/>
                        <a:latin typeface="Times New Roman" pitchFamily="18" charset="0"/>
                      </a:endParaRPr>
                    </a:p>
                  </a:txBody>
                  <a:tcPr marL="101596" marR="101596" marT="52758" marB="52758"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51640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dirty="0">
                          <a:ln>
                            <a:noFill/>
                          </a:ln>
                          <a:solidFill>
                            <a:schemeClr val="bg1"/>
                          </a:solidFill>
                          <a:effectLst/>
                          <a:latin typeface="Times New Roman" pitchFamily="18" charset="0"/>
                          <a:cs typeface="Times New Roman" pitchFamily="18" charset="0"/>
                        </a:rPr>
                        <a:t>Bid</a:t>
                      </a:r>
                      <a:endParaRPr kumimoji="0" lang="en-US" sz="2700" b="0" i="0" u="none" strike="noStrike" cap="none" normalizeH="0" baseline="0" dirty="0">
                        <a:ln>
                          <a:noFill/>
                        </a:ln>
                        <a:solidFill>
                          <a:schemeClr val="bg1"/>
                        </a:solidFill>
                        <a:effectLst/>
                        <a:latin typeface="Times New Roman" pitchFamily="18" charset="0"/>
                      </a:endParaRPr>
                    </a:p>
                  </a:txBody>
                  <a:tcPr marL="101596" marR="101596" marT="52758" marB="5275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dirty="0">
                          <a:ln>
                            <a:noFill/>
                          </a:ln>
                          <a:solidFill>
                            <a:schemeClr val="bg1"/>
                          </a:solidFill>
                          <a:effectLst/>
                          <a:latin typeface="Times New Roman" pitchFamily="18" charset="0"/>
                          <a:cs typeface="Times New Roman" pitchFamily="18" charset="0"/>
                        </a:rPr>
                        <a:t>Ask</a:t>
                      </a:r>
                      <a:endParaRPr kumimoji="0" lang="en-US" sz="2700" b="0" i="0" u="none" strike="noStrike" cap="none" normalizeH="0" baseline="0" dirty="0">
                        <a:ln>
                          <a:noFill/>
                        </a:ln>
                        <a:solidFill>
                          <a:schemeClr val="bg1"/>
                        </a:solidFill>
                        <a:effectLst/>
                        <a:latin typeface="Times New Roman" pitchFamily="18" charset="0"/>
                      </a:endParaRPr>
                    </a:p>
                  </a:txBody>
                  <a:tcPr marL="101596" marR="101596" marT="52758" marB="5275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dirty="0">
                          <a:ln>
                            <a:noFill/>
                          </a:ln>
                          <a:solidFill>
                            <a:schemeClr val="bg1"/>
                          </a:solidFill>
                          <a:effectLst/>
                          <a:latin typeface="Times New Roman" pitchFamily="18" charset="0"/>
                          <a:cs typeface="Times New Roman" pitchFamily="18" charset="0"/>
                        </a:rPr>
                        <a:t>Bid</a:t>
                      </a:r>
                      <a:endParaRPr kumimoji="0" lang="en-US" sz="2700" b="0" i="0" u="none" strike="noStrike" cap="none" normalizeH="0" baseline="0" dirty="0">
                        <a:ln>
                          <a:noFill/>
                        </a:ln>
                        <a:solidFill>
                          <a:schemeClr val="bg1"/>
                        </a:solidFill>
                        <a:effectLst/>
                        <a:latin typeface="Times New Roman" pitchFamily="18" charset="0"/>
                      </a:endParaRPr>
                    </a:p>
                  </a:txBody>
                  <a:tcPr marL="101596" marR="101596" marT="52758" marB="5275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dirty="0">
                          <a:ln>
                            <a:noFill/>
                          </a:ln>
                          <a:solidFill>
                            <a:schemeClr val="bg1"/>
                          </a:solidFill>
                          <a:effectLst/>
                          <a:latin typeface="Times New Roman" pitchFamily="18" charset="0"/>
                          <a:cs typeface="Times New Roman" pitchFamily="18" charset="0"/>
                        </a:rPr>
                        <a:t>Ask</a:t>
                      </a:r>
                      <a:endParaRPr kumimoji="0" lang="en-US" sz="2700" b="0" i="0" u="none" strike="noStrike" cap="none" normalizeH="0" baseline="0" dirty="0">
                        <a:ln>
                          <a:noFill/>
                        </a:ln>
                        <a:solidFill>
                          <a:schemeClr val="bg1"/>
                        </a:solidFill>
                        <a:effectLst/>
                        <a:latin typeface="Times New Roman" pitchFamily="18" charset="0"/>
                      </a:endParaRPr>
                    </a:p>
                  </a:txBody>
                  <a:tcPr marL="101596" marR="101596" marT="52758" marB="52758"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0" i="0" u="none" strike="noStrike" cap="none" normalizeH="0" baseline="0">
                          <a:ln>
                            <a:noFill/>
                          </a:ln>
                          <a:solidFill>
                            <a:schemeClr val="bg1"/>
                          </a:solidFill>
                          <a:effectLst/>
                          <a:latin typeface="Times New Roman" pitchFamily="18" charset="0"/>
                          <a:cs typeface="Times New Roman" pitchFamily="18" charset="0"/>
                        </a:rPr>
                        <a:t>Pounds</a:t>
                      </a:r>
                      <a:endParaRPr kumimoji="0" lang="en-US" sz="2700" b="0" i="0" u="none" strike="noStrike" cap="none" normalizeH="0" baseline="0">
                        <a:ln>
                          <a:noFill/>
                        </a:ln>
                        <a:solidFill>
                          <a:schemeClr val="bg1"/>
                        </a:solidFill>
                        <a:effectLst/>
                        <a:latin typeface="Times New Roman" pitchFamily="18" charset="0"/>
                      </a:endParaRPr>
                    </a:p>
                  </a:txBody>
                  <a:tcPr marL="101596" marR="101596" marT="52758" marB="52758"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0" i="0" u="none" strike="noStrike" cap="none" normalizeH="0" baseline="0" dirty="0">
                          <a:ln>
                            <a:noFill/>
                          </a:ln>
                          <a:solidFill>
                            <a:schemeClr val="bg1"/>
                          </a:solidFill>
                          <a:effectLst/>
                          <a:latin typeface="Times New Roman" pitchFamily="18" charset="0"/>
                          <a:cs typeface="Times New Roman" pitchFamily="18" charset="0"/>
                        </a:rPr>
                        <a:t>1.54</a:t>
                      </a:r>
                      <a:r>
                        <a:rPr kumimoji="0" lang="en-US" sz="2700" b="0" i="0" u="none" strike="noStrike" cap="none" normalizeH="0" baseline="0" dirty="0">
                          <a:ln>
                            <a:noFill/>
                          </a:ln>
                          <a:solidFill>
                            <a:srgbClr val="FF0000"/>
                          </a:solidFill>
                          <a:effectLst/>
                          <a:latin typeface="Times New Roman" pitchFamily="18" charset="0"/>
                          <a:cs typeface="Times New Roman" pitchFamily="18" charset="0"/>
                        </a:rPr>
                        <a:t>00</a:t>
                      </a:r>
                      <a:endParaRPr kumimoji="0" lang="en-US" sz="2700" b="0" i="0" u="none" strike="noStrike" cap="none" normalizeH="0" baseline="0" dirty="0">
                        <a:ln>
                          <a:noFill/>
                        </a:ln>
                        <a:solidFill>
                          <a:srgbClr val="FF0000"/>
                        </a:solidFill>
                        <a:effectLst/>
                        <a:latin typeface="Times New Roman" pitchFamily="18" charset="0"/>
                      </a:endParaRPr>
                    </a:p>
                  </a:txBody>
                  <a:tcPr marL="101596" marR="101596" marT="52758" marB="52758"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0" i="0" u="none" strike="noStrike" cap="none" normalizeH="0" baseline="0" dirty="0">
                          <a:ln>
                            <a:noFill/>
                          </a:ln>
                          <a:solidFill>
                            <a:schemeClr val="bg1"/>
                          </a:solidFill>
                          <a:effectLst/>
                          <a:latin typeface="Times New Roman" pitchFamily="18" charset="0"/>
                          <a:cs typeface="Times New Roman" pitchFamily="18" charset="0"/>
                        </a:rPr>
                        <a:t>1.54</a:t>
                      </a:r>
                      <a:r>
                        <a:rPr kumimoji="0" lang="en-US" sz="2700" b="0" i="0" u="none" strike="noStrike" cap="none" normalizeH="0" baseline="0" dirty="0">
                          <a:ln>
                            <a:noFill/>
                          </a:ln>
                          <a:solidFill>
                            <a:srgbClr val="FF0000"/>
                          </a:solidFill>
                          <a:effectLst/>
                          <a:latin typeface="Times New Roman" pitchFamily="18" charset="0"/>
                          <a:cs typeface="Times New Roman" pitchFamily="18" charset="0"/>
                        </a:rPr>
                        <a:t>05</a:t>
                      </a:r>
                      <a:endParaRPr kumimoji="0" lang="en-US" sz="2700" b="0" i="0" u="none" strike="noStrike" cap="none" normalizeH="0" baseline="0" dirty="0">
                        <a:ln>
                          <a:noFill/>
                        </a:ln>
                        <a:solidFill>
                          <a:srgbClr val="FF0000"/>
                        </a:solidFill>
                        <a:effectLst/>
                        <a:latin typeface="Times New Roman" pitchFamily="18" charset="0"/>
                      </a:endParaRPr>
                    </a:p>
                  </a:txBody>
                  <a:tcPr marL="101596" marR="101596" marT="52758" marB="52758"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0" i="0" u="none" strike="noStrike" cap="none" normalizeH="0" baseline="0" dirty="0">
                          <a:ln>
                            <a:noFill/>
                          </a:ln>
                          <a:solidFill>
                            <a:schemeClr val="bg1"/>
                          </a:solidFill>
                          <a:effectLst/>
                          <a:latin typeface="Times New Roman" pitchFamily="18" charset="0"/>
                          <a:cs typeface="Times New Roman" pitchFamily="18" charset="0"/>
                        </a:rPr>
                        <a:t>.6491</a:t>
                      </a:r>
                      <a:endParaRPr kumimoji="0" lang="en-US" sz="2700" b="0" i="0" u="none" strike="noStrike" cap="none" normalizeH="0" baseline="0" dirty="0">
                        <a:ln>
                          <a:noFill/>
                        </a:ln>
                        <a:solidFill>
                          <a:schemeClr val="bg1"/>
                        </a:solidFill>
                        <a:effectLst/>
                        <a:latin typeface="Times New Roman" pitchFamily="18" charset="0"/>
                      </a:endParaRPr>
                    </a:p>
                  </a:txBody>
                  <a:tcPr marL="101596" marR="101596" marT="52758" marB="52758"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0" i="0" u="none" strike="noStrike" cap="none" normalizeH="0" baseline="0" dirty="0">
                          <a:ln>
                            <a:noFill/>
                          </a:ln>
                          <a:solidFill>
                            <a:schemeClr val="bg1"/>
                          </a:solidFill>
                          <a:effectLst/>
                          <a:latin typeface="Times New Roman" pitchFamily="18" charset="0"/>
                          <a:cs typeface="Times New Roman" pitchFamily="18" charset="0"/>
                        </a:rPr>
                        <a:t>.6494</a:t>
                      </a:r>
                      <a:endParaRPr kumimoji="0" lang="en-US" sz="2700" b="0" i="0" u="none" strike="noStrike" cap="none" normalizeH="0" baseline="0" dirty="0">
                        <a:ln>
                          <a:noFill/>
                        </a:ln>
                        <a:solidFill>
                          <a:schemeClr val="bg1"/>
                        </a:solidFill>
                        <a:effectLst/>
                        <a:latin typeface="Times New Roman" pitchFamily="18" charset="0"/>
                      </a:endParaRPr>
                    </a:p>
                  </a:txBody>
                  <a:tcPr marL="101596" marR="101596" marT="52758" marB="52758"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8692"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
        <p:nvSpPr>
          <p:cNvPr id="28693" name="Rectangle 20"/>
          <p:cNvSpPr>
            <a:spLocks noGrp="1" noChangeArrowheads="1"/>
          </p:cNvSpPr>
          <p:nvPr>
            <p:ph type="ftr" sz="quarter" idx="10"/>
          </p:nvPr>
        </p:nvSpPr>
        <p:spPr bwMode="auto">
          <a:xfrm>
            <a:off x="5867400" y="6553200"/>
            <a:ext cx="2895600" cy="30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768480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Sections</a:t>
            </a:r>
          </a:p>
        </p:txBody>
      </p:sp>
      <p:sp>
        <p:nvSpPr>
          <p:cNvPr id="3" name="Content Placeholder 2"/>
          <p:cNvSpPr>
            <a:spLocks noGrp="1"/>
          </p:cNvSpPr>
          <p:nvPr>
            <p:ph idx="1"/>
          </p:nvPr>
        </p:nvSpPr>
        <p:spPr/>
        <p:txBody>
          <a:bodyPr>
            <a:normAutofit/>
          </a:bodyPr>
          <a:lstStyle/>
          <a:p>
            <a:r>
              <a:rPr lang="en-US" sz="2800" dirty="0">
                <a:solidFill>
                  <a:srgbClr val="FFFFFF"/>
                </a:solidFill>
              </a:rPr>
              <a:t>The structure</a:t>
            </a:r>
          </a:p>
          <a:p>
            <a:r>
              <a:rPr lang="en-US" sz="2800" dirty="0">
                <a:solidFill>
                  <a:srgbClr val="FFFFFF"/>
                </a:solidFill>
              </a:rPr>
              <a:t>The spot market</a:t>
            </a:r>
          </a:p>
          <a:p>
            <a:r>
              <a:rPr lang="en-US" sz="2800" dirty="0">
                <a:solidFill>
                  <a:srgbClr val="FFFFFF"/>
                </a:solidFill>
              </a:rPr>
              <a:t>The forward market</a:t>
            </a:r>
          </a:p>
          <a:p>
            <a:pPr marL="0" indent="0">
              <a:buNone/>
            </a:pPr>
            <a:endParaRPr lang="en-US" sz="2800" dirty="0">
              <a:solidFill>
                <a:srgbClr val="FFFFFF"/>
              </a:solidFill>
            </a:endParaRPr>
          </a:p>
        </p:txBody>
      </p:sp>
    </p:spTree>
    <p:extLst>
      <p:ext uri="{BB962C8B-B14F-4D97-AF65-F5344CB8AC3E}">
        <p14:creationId xmlns:p14="http://schemas.microsoft.com/office/powerpoint/2010/main" val="248310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97983" y="381000"/>
            <a:ext cx="8214254" cy="1044388"/>
          </a:xfrm>
        </p:spPr>
        <p:txBody>
          <a:bodyPr/>
          <a:lstStyle/>
          <a:p>
            <a:r>
              <a:rPr lang="en-US" altLang="en-US" dirty="0"/>
              <a:t>Bid-ask reciprocal relationship</a:t>
            </a:r>
          </a:p>
        </p:txBody>
      </p:sp>
      <p:grpSp>
        <p:nvGrpSpPr>
          <p:cNvPr id="29699" name="Group 31"/>
          <p:cNvGrpSpPr>
            <a:grpSpLocks/>
          </p:cNvGrpSpPr>
          <p:nvPr/>
        </p:nvGrpSpPr>
        <p:grpSpPr bwMode="auto">
          <a:xfrm>
            <a:off x="628650" y="3784600"/>
            <a:ext cx="3794125" cy="2482850"/>
            <a:chOff x="2888" y="1946"/>
            <a:chExt cx="2151" cy="1356"/>
          </a:xfrm>
        </p:grpSpPr>
        <p:sp>
          <p:nvSpPr>
            <p:cNvPr id="29720" name="Text Box 32"/>
            <p:cNvSpPr txBox="1">
              <a:spLocks noChangeArrowheads="1"/>
            </p:cNvSpPr>
            <p:nvPr/>
          </p:nvSpPr>
          <p:spPr bwMode="auto">
            <a:xfrm>
              <a:off x="2888" y="1946"/>
              <a:ext cx="2151" cy="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dirty="0">
                  <a:solidFill>
                    <a:srgbClr val="FFFFFF"/>
                  </a:solidFill>
                  <a:latin typeface="Arial Unicode MS" pitchFamily="34" charset="-128"/>
                  <a:ea typeface="Arial Unicode MS" pitchFamily="34" charset="-128"/>
                  <a:cs typeface="Arial Unicode MS" pitchFamily="34" charset="-128"/>
                </a:rPr>
                <a:t>Notice that the reciprocal of the </a:t>
              </a:r>
              <a:r>
                <a:rPr lang="en-US" altLang="en-US" sz="2400" i="1" dirty="0">
                  <a:solidFill>
                    <a:srgbClr val="FFFFFF"/>
                  </a:solidFill>
                  <a:latin typeface="Arial Unicode MS" pitchFamily="34" charset="-128"/>
                  <a:ea typeface="Arial Unicode MS" pitchFamily="34" charset="-128"/>
                  <a:cs typeface="Arial Unicode MS" pitchFamily="34" charset="-128"/>
                </a:rPr>
                <a:t>S</a:t>
              </a:r>
              <a:r>
                <a:rPr lang="en-US" altLang="en-US" sz="2400" dirty="0">
                  <a:solidFill>
                    <a:srgbClr val="FFFFFF"/>
                  </a:solidFill>
                  <a:latin typeface="Arial Unicode MS" pitchFamily="34" charset="-128"/>
                  <a:ea typeface="Arial Unicode MS" pitchFamily="34" charset="-128"/>
                  <a:cs typeface="Arial Unicode MS" pitchFamily="34" charset="-128"/>
                </a:rPr>
                <a:t>($/£) bid is the </a:t>
              </a:r>
              <a:r>
                <a:rPr lang="en-US" altLang="en-US" sz="2400" i="1" dirty="0">
                  <a:solidFill>
                    <a:srgbClr val="FFFFFF"/>
                  </a:solidFill>
                  <a:latin typeface="Arial Unicode MS" pitchFamily="34" charset="-128"/>
                  <a:ea typeface="Arial Unicode MS" pitchFamily="34" charset="-128"/>
                  <a:cs typeface="Arial Unicode MS" pitchFamily="34" charset="-128"/>
                </a:rPr>
                <a:t>S</a:t>
              </a:r>
              <a:r>
                <a:rPr lang="en-US" altLang="en-US" sz="2400" dirty="0">
                  <a:solidFill>
                    <a:srgbClr val="FFFFFF"/>
                  </a:solidFill>
                  <a:latin typeface="Arial Unicode MS" pitchFamily="34" charset="-128"/>
                  <a:ea typeface="Arial Unicode MS" pitchFamily="34" charset="-128"/>
                  <a:cs typeface="Arial Unicode MS" pitchFamily="34" charset="-128"/>
                </a:rPr>
                <a:t>(£/$) ask. </a:t>
              </a:r>
            </a:p>
          </p:txBody>
        </p:sp>
        <p:grpSp>
          <p:nvGrpSpPr>
            <p:cNvPr id="29721" name="Group 33"/>
            <p:cNvGrpSpPr>
              <a:grpSpLocks/>
            </p:cNvGrpSpPr>
            <p:nvPr/>
          </p:nvGrpSpPr>
          <p:grpSpPr bwMode="auto">
            <a:xfrm>
              <a:off x="2888" y="2762"/>
              <a:ext cx="1824" cy="540"/>
              <a:chOff x="2888" y="2762"/>
              <a:chExt cx="1824" cy="540"/>
            </a:xfrm>
          </p:grpSpPr>
          <p:sp>
            <p:nvSpPr>
              <p:cNvPr id="29722" name="Text Box 34"/>
              <p:cNvSpPr txBox="1">
                <a:spLocks noChangeArrowheads="1"/>
              </p:cNvSpPr>
              <p:nvPr/>
            </p:nvSpPr>
            <p:spPr bwMode="auto">
              <a:xfrm>
                <a:off x="3672" y="2906"/>
                <a:ext cx="256"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400" b="1" dirty="0">
                    <a:solidFill>
                      <a:srgbClr val="FFFFFF"/>
                    </a:solidFill>
                    <a:latin typeface="Arial Unicode MS" pitchFamily="34" charset="-128"/>
                    <a:ea typeface="Arial Unicode MS" pitchFamily="34" charset="-128"/>
                    <a:cs typeface="Arial Unicode MS" pitchFamily="34" charset="-128"/>
                  </a:rPr>
                  <a:t>=</a:t>
                </a:r>
              </a:p>
            </p:txBody>
          </p:sp>
          <p:sp>
            <p:nvSpPr>
              <p:cNvPr id="29723" name="Text Box 35"/>
              <p:cNvSpPr txBox="1">
                <a:spLocks noChangeArrowheads="1"/>
              </p:cNvSpPr>
              <p:nvPr/>
            </p:nvSpPr>
            <p:spPr bwMode="auto">
              <a:xfrm>
                <a:off x="3936" y="2762"/>
                <a:ext cx="680"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dirty="0">
                    <a:solidFill>
                      <a:srgbClr val="FFFFFF"/>
                    </a:solidFill>
                    <a:latin typeface="Arial Unicode MS" pitchFamily="34" charset="-128"/>
                    <a:ea typeface="Arial Unicode MS" pitchFamily="34" charset="-128"/>
                    <a:cs typeface="Arial Unicode MS" pitchFamily="34" charset="-128"/>
                  </a:rPr>
                  <a:t> £1.00</a:t>
                </a:r>
              </a:p>
            </p:txBody>
          </p:sp>
          <p:sp>
            <p:nvSpPr>
              <p:cNvPr id="29724" name="Text Box 36"/>
              <p:cNvSpPr txBox="1">
                <a:spLocks noChangeArrowheads="1"/>
              </p:cNvSpPr>
              <p:nvPr/>
            </p:nvSpPr>
            <p:spPr bwMode="auto">
              <a:xfrm>
                <a:off x="3840" y="3050"/>
                <a:ext cx="872"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dirty="0">
                    <a:solidFill>
                      <a:srgbClr val="FFFFFF"/>
                    </a:solidFill>
                    <a:latin typeface="Arial Unicode MS" pitchFamily="34" charset="-128"/>
                    <a:ea typeface="Arial Unicode MS" pitchFamily="34" charset="-128"/>
                    <a:cs typeface="Arial Unicode MS" pitchFamily="34" charset="-128"/>
                  </a:rPr>
                  <a:t> $1.5400</a:t>
                </a:r>
              </a:p>
            </p:txBody>
          </p:sp>
          <p:sp>
            <p:nvSpPr>
              <p:cNvPr id="29725" name="Line 37"/>
              <p:cNvSpPr>
                <a:spLocks noChangeShapeType="1"/>
              </p:cNvSpPr>
              <p:nvPr/>
            </p:nvSpPr>
            <p:spPr bwMode="auto">
              <a:xfrm>
                <a:off x="3936" y="3050"/>
                <a:ext cx="68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FFFFFF"/>
                  </a:solidFill>
                </a:endParaRPr>
              </a:p>
            </p:txBody>
          </p:sp>
          <p:sp>
            <p:nvSpPr>
              <p:cNvPr id="29726" name="Text Box 38"/>
              <p:cNvSpPr txBox="1">
                <a:spLocks noChangeArrowheads="1"/>
              </p:cNvSpPr>
              <p:nvPr/>
            </p:nvSpPr>
            <p:spPr bwMode="auto">
              <a:xfrm>
                <a:off x="2984" y="2762"/>
                <a:ext cx="680"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dirty="0">
                    <a:solidFill>
                      <a:srgbClr val="FFFFFF"/>
                    </a:solidFill>
                    <a:latin typeface="Arial Unicode MS" pitchFamily="34" charset="-128"/>
                    <a:ea typeface="Arial Unicode MS" pitchFamily="34" charset="-128"/>
                    <a:cs typeface="Arial Unicode MS" pitchFamily="34" charset="-128"/>
                  </a:rPr>
                  <a:t>£.6494</a:t>
                </a:r>
              </a:p>
            </p:txBody>
          </p:sp>
          <p:sp>
            <p:nvSpPr>
              <p:cNvPr id="29727" name="Text Box 39"/>
              <p:cNvSpPr txBox="1">
                <a:spLocks noChangeArrowheads="1"/>
              </p:cNvSpPr>
              <p:nvPr/>
            </p:nvSpPr>
            <p:spPr bwMode="auto">
              <a:xfrm>
                <a:off x="2888" y="3050"/>
                <a:ext cx="872"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dirty="0">
                    <a:solidFill>
                      <a:srgbClr val="FFFFFF"/>
                    </a:solidFill>
                    <a:latin typeface="Arial Unicode MS" pitchFamily="34" charset="-128"/>
                    <a:ea typeface="Arial Unicode MS" pitchFamily="34" charset="-128"/>
                    <a:cs typeface="Arial Unicode MS" pitchFamily="34" charset="-128"/>
                  </a:rPr>
                  <a:t>   $1.00</a:t>
                </a:r>
              </a:p>
            </p:txBody>
          </p:sp>
          <p:sp>
            <p:nvSpPr>
              <p:cNvPr id="29728" name="Line 40"/>
              <p:cNvSpPr>
                <a:spLocks noChangeShapeType="1"/>
              </p:cNvSpPr>
              <p:nvPr/>
            </p:nvSpPr>
            <p:spPr bwMode="auto">
              <a:xfrm>
                <a:off x="2984" y="3050"/>
                <a:ext cx="68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FFFFFF"/>
                  </a:solidFill>
                </a:endParaRPr>
              </a:p>
            </p:txBody>
          </p:sp>
        </p:grpSp>
      </p:grpSp>
      <p:sp>
        <p:nvSpPr>
          <p:cNvPr id="29700" name="Oval 41"/>
          <p:cNvSpPr>
            <a:spLocks noChangeArrowheads="1"/>
          </p:cNvSpPr>
          <p:nvPr/>
        </p:nvSpPr>
        <p:spPr bwMode="auto">
          <a:xfrm>
            <a:off x="2308225" y="2144713"/>
            <a:ext cx="1524000" cy="1274762"/>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103236" tIns="51618" rIns="103236" bIns="51618"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9701" name="Oval 42"/>
          <p:cNvSpPr>
            <a:spLocks noChangeArrowheads="1"/>
          </p:cNvSpPr>
          <p:nvPr/>
        </p:nvSpPr>
        <p:spPr bwMode="auto">
          <a:xfrm>
            <a:off x="7010400" y="2085975"/>
            <a:ext cx="1524000" cy="12747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103236" tIns="51618" rIns="103236" bIns="51618"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cxnSp>
        <p:nvCxnSpPr>
          <p:cNvPr id="29702" name="AutoShape 43"/>
          <p:cNvCxnSpPr>
            <a:cxnSpLocks noChangeShapeType="1"/>
            <a:stCxn id="29700" idx="5"/>
            <a:endCxn id="29701" idx="3"/>
          </p:cNvCxnSpPr>
          <p:nvPr/>
        </p:nvCxnSpPr>
        <p:spPr bwMode="auto">
          <a:xfrm rot="5400000" flipH="1" flipV="1">
            <a:off x="5391150" y="1390651"/>
            <a:ext cx="60325" cy="3625850"/>
          </a:xfrm>
          <a:prstGeom prst="curvedConnector3">
            <a:avLst>
              <a:gd name="adj1" fmla="val -703921"/>
            </a:avLst>
          </a:prstGeom>
          <a:noFill/>
          <a:ln w="9525">
            <a:solidFill>
              <a:schemeClr val="tx1"/>
            </a:solidFill>
            <a:round/>
            <a:headEnd/>
            <a:tailEnd/>
          </a:ln>
          <a:extLst>
            <a:ext uri="{909E8E84-426E-40dd-AFC4-6F175D3DCCD1}">
              <a14:hiddenFill xmlns:a14="http://schemas.microsoft.com/office/drawing/2010/main" xmlns="">
                <a:noFill/>
              </a14:hiddenFill>
            </a:ext>
          </a:extLst>
        </p:spPr>
      </p:cxnSp>
      <p:graphicFrame>
        <p:nvGraphicFramePr>
          <p:cNvPr id="18" name="Group 4"/>
          <p:cNvGraphicFramePr>
            <a:graphicFrameLocks noGrp="1"/>
          </p:cNvGraphicFramePr>
          <p:nvPr>
            <p:extLst>
              <p:ext uri="{D42A27DB-BD31-4B8C-83A1-F6EECF244321}">
                <p14:modId xmlns:p14="http://schemas.microsoft.com/office/powerpoint/2010/main" val="4181072658"/>
              </p:ext>
            </p:extLst>
          </p:nvPr>
        </p:nvGraphicFramePr>
        <p:xfrm>
          <a:off x="344488" y="1617663"/>
          <a:ext cx="8258176" cy="1582737"/>
        </p:xfrm>
        <a:graphic>
          <a:graphicData uri="http://schemas.openxmlformats.org/drawingml/2006/table">
            <a:tbl>
              <a:tblPr/>
              <a:tblGrid>
                <a:gridCol w="2074244">
                  <a:extLst>
                    <a:ext uri="{9D8B030D-6E8A-4147-A177-3AD203B41FA5}">
                      <a16:colId xmlns:a16="http://schemas.microsoft.com/office/drawing/2014/main" val="20000"/>
                    </a:ext>
                  </a:extLst>
                </a:gridCol>
                <a:gridCol w="1227615">
                  <a:extLst>
                    <a:ext uri="{9D8B030D-6E8A-4147-A177-3AD203B41FA5}">
                      <a16:colId xmlns:a16="http://schemas.microsoft.com/office/drawing/2014/main" val="20001"/>
                    </a:ext>
                  </a:extLst>
                </a:gridCol>
                <a:gridCol w="1650930">
                  <a:extLst>
                    <a:ext uri="{9D8B030D-6E8A-4147-A177-3AD203B41FA5}">
                      <a16:colId xmlns:a16="http://schemas.microsoft.com/office/drawing/2014/main" val="20002"/>
                    </a:ext>
                  </a:extLst>
                </a:gridCol>
                <a:gridCol w="1652693">
                  <a:extLst>
                    <a:ext uri="{9D8B030D-6E8A-4147-A177-3AD203B41FA5}">
                      <a16:colId xmlns:a16="http://schemas.microsoft.com/office/drawing/2014/main" val="20003"/>
                    </a:ext>
                  </a:extLst>
                </a:gridCol>
                <a:gridCol w="1652694">
                  <a:extLst>
                    <a:ext uri="{9D8B030D-6E8A-4147-A177-3AD203B41FA5}">
                      <a16:colId xmlns:a16="http://schemas.microsoft.com/office/drawing/2014/main" val="20004"/>
                    </a:ext>
                  </a:extLst>
                </a:gridCol>
              </a:tblGrid>
              <a:tr h="527579">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dirty="0">
                          <a:ln>
                            <a:noFill/>
                          </a:ln>
                          <a:solidFill>
                            <a:schemeClr val="bg1"/>
                          </a:solidFill>
                          <a:effectLst/>
                          <a:latin typeface="Times New Roman" pitchFamily="18" charset="0"/>
                          <a:cs typeface="Times New Roman" pitchFamily="18" charset="0"/>
                        </a:rPr>
                        <a:t>USD Bank Quotations</a:t>
                      </a:r>
                      <a:endParaRPr kumimoji="0" lang="en-US" sz="2700" b="0" i="0" u="none" strike="noStrike" cap="none" normalizeH="0" baseline="0" dirty="0">
                        <a:ln>
                          <a:noFill/>
                        </a:ln>
                        <a:solidFill>
                          <a:schemeClr val="bg1"/>
                        </a:solidFill>
                        <a:effectLst/>
                        <a:latin typeface="Times New Roman" pitchFamily="18" charset="0"/>
                      </a:endParaRPr>
                    </a:p>
                  </a:txBody>
                  <a:tcPr marL="101596" marR="101596" marT="52758" marB="52758"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chemeClr val="bg1"/>
                          </a:solidFill>
                          <a:effectLst/>
                          <a:latin typeface="Times New Roman" pitchFamily="18" charset="0"/>
                          <a:cs typeface="Times New Roman" pitchFamily="18" charset="0"/>
                        </a:rPr>
                        <a:t>American Terms</a:t>
                      </a:r>
                      <a:endParaRPr kumimoji="0" lang="en-US" sz="2700" b="0" i="0" u="none" strike="noStrike" cap="none" normalizeH="0" baseline="0">
                        <a:ln>
                          <a:noFill/>
                        </a:ln>
                        <a:solidFill>
                          <a:schemeClr val="bg1"/>
                        </a:solidFill>
                        <a:effectLst/>
                        <a:latin typeface="Times New Roman" pitchFamily="18" charset="0"/>
                      </a:endParaRPr>
                    </a:p>
                  </a:txBody>
                  <a:tcPr marL="101596" marR="101596" marT="52758" marB="52758"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chemeClr val="bg1"/>
                          </a:solidFill>
                          <a:effectLst/>
                          <a:latin typeface="Times New Roman" pitchFamily="18" charset="0"/>
                          <a:cs typeface="Times New Roman" pitchFamily="18" charset="0"/>
                        </a:rPr>
                        <a:t>European Terms</a:t>
                      </a:r>
                      <a:endParaRPr kumimoji="0" lang="en-US" sz="2700" b="0" i="0" u="none" strike="noStrike" cap="none" normalizeH="0" baseline="0">
                        <a:ln>
                          <a:noFill/>
                        </a:ln>
                        <a:solidFill>
                          <a:schemeClr val="bg1"/>
                        </a:solidFill>
                        <a:effectLst/>
                        <a:latin typeface="Times New Roman" pitchFamily="18" charset="0"/>
                      </a:endParaRPr>
                    </a:p>
                  </a:txBody>
                  <a:tcPr marL="101596" marR="101596" marT="52758" marB="52758"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527579">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dirty="0">
                          <a:ln>
                            <a:noFill/>
                          </a:ln>
                          <a:solidFill>
                            <a:schemeClr val="bg1"/>
                          </a:solidFill>
                          <a:effectLst/>
                          <a:latin typeface="Times New Roman" pitchFamily="18" charset="0"/>
                          <a:cs typeface="Times New Roman" pitchFamily="18" charset="0"/>
                        </a:rPr>
                        <a:t>Bid</a:t>
                      </a:r>
                      <a:endParaRPr kumimoji="0" lang="en-US" sz="2700" b="0" i="0" u="none" strike="noStrike" cap="none" normalizeH="0" baseline="0" dirty="0">
                        <a:ln>
                          <a:noFill/>
                        </a:ln>
                        <a:solidFill>
                          <a:schemeClr val="bg1"/>
                        </a:solidFill>
                        <a:effectLst/>
                        <a:latin typeface="Times New Roman" pitchFamily="18" charset="0"/>
                      </a:endParaRPr>
                    </a:p>
                  </a:txBody>
                  <a:tcPr marL="101596" marR="101596" marT="52758" marB="5275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chemeClr val="bg1"/>
                          </a:solidFill>
                          <a:effectLst/>
                          <a:latin typeface="Times New Roman" pitchFamily="18" charset="0"/>
                          <a:cs typeface="Times New Roman" pitchFamily="18" charset="0"/>
                        </a:rPr>
                        <a:t>Ask</a:t>
                      </a:r>
                      <a:endParaRPr kumimoji="0" lang="en-US" sz="2700" b="0" i="0" u="none" strike="noStrike" cap="none" normalizeH="0" baseline="0">
                        <a:ln>
                          <a:noFill/>
                        </a:ln>
                        <a:solidFill>
                          <a:schemeClr val="bg1"/>
                        </a:solidFill>
                        <a:effectLst/>
                        <a:latin typeface="Times New Roman" pitchFamily="18" charset="0"/>
                      </a:endParaRPr>
                    </a:p>
                  </a:txBody>
                  <a:tcPr marL="101596" marR="101596" marT="52758" marB="5275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chemeClr val="bg1"/>
                          </a:solidFill>
                          <a:effectLst/>
                          <a:latin typeface="Times New Roman" pitchFamily="18" charset="0"/>
                          <a:cs typeface="Times New Roman" pitchFamily="18" charset="0"/>
                        </a:rPr>
                        <a:t>Bid</a:t>
                      </a:r>
                      <a:endParaRPr kumimoji="0" lang="en-US" sz="2700" b="0" i="0" u="none" strike="noStrike" cap="none" normalizeH="0" baseline="0">
                        <a:ln>
                          <a:noFill/>
                        </a:ln>
                        <a:solidFill>
                          <a:schemeClr val="bg1"/>
                        </a:solidFill>
                        <a:effectLst/>
                        <a:latin typeface="Times New Roman" pitchFamily="18" charset="0"/>
                      </a:endParaRPr>
                    </a:p>
                  </a:txBody>
                  <a:tcPr marL="101596" marR="101596" marT="52758" marB="5275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chemeClr val="bg1"/>
                          </a:solidFill>
                          <a:effectLst/>
                          <a:latin typeface="Times New Roman" pitchFamily="18" charset="0"/>
                          <a:cs typeface="Times New Roman" pitchFamily="18" charset="0"/>
                        </a:rPr>
                        <a:t>Ask</a:t>
                      </a:r>
                      <a:endParaRPr kumimoji="0" lang="en-US" sz="2700" b="0" i="0" u="none" strike="noStrike" cap="none" normalizeH="0" baseline="0">
                        <a:ln>
                          <a:noFill/>
                        </a:ln>
                        <a:solidFill>
                          <a:schemeClr val="bg1"/>
                        </a:solidFill>
                        <a:effectLst/>
                        <a:latin typeface="Times New Roman" pitchFamily="18" charset="0"/>
                      </a:endParaRPr>
                    </a:p>
                  </a:txBody>
                  <a:tcPr marL="101596" marR="101596" marT="52758" marB="52758"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75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0" i="0" u="none" strike="noStrike" cap="none" normalizeH="0" baseline="0" dirty="0">
                          <a:ln>
                            <a:noFill/>
                          </a:ln>
                          <a:solidFill>
                            <a:schemeClr val="bg1"/>
                          </a:solidFill>
                          <a:effectLst/>
                          <a:latin typeface="Times New Roman" pitchFamily="18" charset="0"/>
                          <a:cs typeface="Times New Roman" pitchFamily="18" charset="0"/>
                        </a:rPr>
                        <a:t>Pounds</a:t>
                      </a:r>
                      <a:endParaRPr kumimoji="0" lang="en-US" sz="2700" b="0" i="0" u="none" strike="noStrike" cap="none" normalizeH="0" baseline="0" dirty="0">
                        <a:ln>
                          <a:noFill/>
                        </a:ln>
                        <a:solidFill>
                          <a:schemeClr val="bg1"/>
                        </a:solidFill>
                        <a:effectLst/>
                        <a:latin typeface="Times New Roman" pitchFamily="18" charset="0"/>
                      </a:endParaRPr>
                    </a:p>
                  </a:txBody>
                  <a:tcPr marL="101596" marR="101596" marT="52758" marB="52758"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0" i="0" u="none" strike="noStrike" cap="none" normalizeH="0" baseline="0" dirty="0">
                          <a:ln>
                            <a:noFill/>
                          </a:ln>
                          <a:solidFill>
                            <a:schemeClr val="bg1"/>
                          </a:solidFill>
                          <a:effectLst/>
                          <a:latin typeface="Times New Roman" pitchFamily="18" charset="0"/>
                          <a:cs typeface="Times New Roman" pitchFamily="18" charset="0"/>
                        </a:rPr>
                        <a:t>1.5400</a:t>
                      </a:r>
                      <a:endParaRPr kumimoji="0" lang="en-US" sz="2700" b="0" i="0" u="none" strike="noStrike" cap="none" normalizeH="0" baseline="0" dirty="0">
                        <a:ln>
                          <a:noFill/>
                        </a:ln>
                        <a:solidFill>
                          <a:schemeClr val="bg1"/>
                        </a:solidFill>
                        <a:effectLst/>
                        <a:latin typeface="Times New Roman" pitchFamily="18" charset="0"/>
                      </a:endParaRPr>
                    </a:p>
                  </a:txBody>
                  <a:tcPr marL="101596" marR="101596" marT="52758" marB="52758"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0" i="0" u="none" strike="noStrike" cap="none" normalizeH="0" baseline="0" dirty="0">
                          <a:ln>
                            <a:noFill/>
                          </a:ln>
                          <a:solidFill>
                            <a:schemeClr val="bg1"/>
                          </a:solidFill>
                          <a:effectLst/>
                          <a:latin typeface="Times New Roman" pitchFamily="18" charset="0"/>
                          <a:cs typeface="Times New Roman" pitchFamily="18" charset="0"/>
                        </a:rPr>
                        <a:t>1.5405</a:t>
                      </a:r>
                      <a:endParaRPr kumimoji="0" lang="en-US" sz="2700" b="0" i="0" u="none" strike="noStrike" cap="none" normalizeH="0" baseline="0" dirty="0">
                        <a:ln>
                          <a:noFill/>
                        </a:ln>
                        <a:solidFill>
                          <a:schemeClr val="bg1"/>
                        </a:solidFill>
                        <a:effectLst/>
                        <a:latin typeface="Times New Roman" pitchFamily="18" charset="0"/>
                      </a:endParaRPr>
                    </a:p>
                  </a:txBody>
                  <a:tcPr marL="101596" marR="101596" marT="52758" marB="52758"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0" i="0" u="none" strike="noStrike" cap="none" normalizeH="0" baseline="0" dirty="0">
                          <a:ln>
                            <a:noFill/>
                          </a:ln>
                          <a:solidFill>
                            <a:schemeClr val="bg1"/>
                          </a:solidFill>
                          <a:effectLst/>
                          <a:latin typeface="Times New Roman" pitchFamily="18" charset="0"/>
                          <a:cs typeface="Times New Roman" pitchFamily="18" charset="0"/>
                        </a:rPr>
                        <a:t>.6491</a:t>
                      </a:r>
                      <a:endParaRPr kumimoji="0" lang="en-US" sz="2700" b="0" i="0" u="none" strike="noStrike" cap="none" normalizeH="0" baseline="0" dirty="0">
                        <a:ln>
                          <a:noFill/>
                        </a:ln>
                        <a:solidFill>
                          <a:schemeClr val="bg1"/>
                        </a:solidFill>
                        <a:effectLst/>
                        <a:latin typeface="Times New Roman" pitchFamily="18" charset="0"/>
                      </a:endParaRPr>
                    </a:p>
                  </a:txBody>
                  <a:tcPr marL="101596" marR="101596" marT="52758" marB="52758"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0" i="0" u="none" strike="noStrike" cap="none" normalizeH="0" baseline="0" dirty="0">
                          <a:ln>
                            <a:noFill/>
                          </a:ln>
                          <a:solidFill>
                            <a:schemeClr val="bg1"/>
                          </a:solidFill>
                          <a:effectLst/>
                          <a:latin typeface="Times New Roman" pitchFamily="18" charset="0"/>
                          <a:cs typeface="Times New Roman" pitchFamily="18" charset="0"/>
                        </a:rPr>
                        <a:t>.6494</a:t>
                      </a:r>
                      <a:endParaRPr kumimoji="0" lang="en-US" sz="2700" b="0" i="0" u="none" strike="noStrike" cap="none" normalizeH="0" baseline="0" dirty="0">
                        <a:ln>
                          <a:noFill/>
                        </a:ln>
                        <a:solidFill>
                          <a:schemeClr val="bg1"/>
                        </a:solidFill>
                        <a:effectLst/>
                        <a:latin typeface="Times New Roman" pitchFamily="18" charset="0"/>
                      </a:endParaRPr>
                    </a:p>
                  </a:txBody>
                  <a:tcPr marL="101596" marR="101596" marT="52758" marB="52758"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9718"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
        <p:nvSpPr>
          <p:cNvPr id="29719" name="Rectangle 20"/>
          <p:cNvSpPr>
            <a:spLocks noGrp="1" noChangeArrowheads="1"/>
          </p:cNvSpPr>
          <p:nvPr>
            <p:ph type="ftr" sz="quarter" idx="10"/>
          </p:nvPr>
        </p:nvSpPr>
        <p:spPr bwMode="auto">
          <a:xfrm>
            <a:off x="5867400" y="6553200"/>
            <a:ext cx="2895600" cy="30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a:p>
            <a:pPr eaLnBrk="1" hangingPunct="1"/>
            <a:endParaRPr lang="en-US" altLang="en-US" dirty="0"/>
          </a:p>
        </p:txBody>
      </p:sp>
      <p:grpSp>
        <p:nvGrpSpPr>
          <p:cNvPr id="19" name="Group 18"/>
          <p:cNvGrpSpPr>
            <a:grpSpLocks/>
          </p:cNvGrpSpPr>
          <p:nvPr/>
        </p:nvGrpSpPr>
        <p:grpSpPr bwMode="auto">
          <a:xfrm>
            <a:off x="4074855" y="3814744"/>
            <a:ext cx="5010142" cy="866775"/>
            <a:chOff x="4572000" y="4419600"/>
            <a:chExt cx="4440936" cy="866282"/>
          </a:xfrm>
        </p:grpSpPr>
        <p:sp>
          <p:nvSpPr>
            <p:cNvPr id="20" name="TextBox 1"/>
            <p:cNvSpPr txBox="1">
              <a:spLocks noChangeArrowheads="1"/>
            </p:cNvSpPr>
            <p:nvPr/>
          </p:nvSpPr>
          <p:spPr bwMode="auto">
            <a:xfrm>
              <a:off x="4572000" y="4659533"/>
              <a:ext cx="1143000" cy="461665"/>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400" dirty="0">
                  <a:latin typeface="Times New Roman" pitchFamily="18" charset="0"/>
                </a:rPr>
                <a:t> </a:t>
              </a:r>
              <a:r>
                <a:rPr lang="en-US" altLang="en-US" sz="2400" dirty="0">
                  <a:solidFill>
                    <a:srgbClr val="FFFFFF"/>
                  </a:solidFill>
                  <a:latin typeface="Times New Roman" pitchFamily="18" charset="0"/>
                </a:rPr>
                <a:t>Dealer </a:t>
              </a:r>
              <a:r>
                <a:rPr lang="en-US" altLang="en-US" sz="2400" dirty="0">
                  <a:latin typeface="Times New Roman" pitchFamily="18" charset="0"/>
                </a:rPr>
                <a:t>  </a:t>
              </a:r>
            </a:p>
          </p:txBody>
        </p:sp>
        <p:sp>
          <p:nvSpPr>
            <p:cNvPr id="21" name="TextBox 18"/>
            <p:cNvSpPr txBox="1">
              <a:spLocks noChangeArrowheads="1"/>
            </p:cNvSpPr>
            <p:nvPr/>
          </p:nvSpPr>
          <p:spPr bwMode="auto">
            <a:xfrm>
              <a:off x="7565136" y="4659533"/>
              <a:ext cx="1447800" cy="461665"/>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400" dirty="0">
                  <a:solidFill>
                    <a:srgbClr val="FFFFFF"/>
                  </a:solidFill>
                  <a:latin typeface="Times New Roman" pitchFamily="18" charset="0"/>
                </a:rPr>
                <a:t>Customer </a:t>
              </a:r>
            </a:p>
          </p:txBody>
        </p:sp>
        <p:sp>
          <p:nvSpPr>
            <p:cNvPr id="22" name="Right Arrow 2"/>
            <p:cNvSpPr>
              <a:spLocks noChangeArrowheads="1"/>
            </p:cNvSpPr>
            <p:nvPr/>
          </p:nvSpPr>
          <p:spPr bwMode="auto">
            <a:xfrm>
              <a:off x="5929313" y="4419600"/>
              <a:ext cx="1538287" cy="487515"/>
            </a:xfrm>
            <a:prstGeom prst="rightArrow">
              <a:avLst>
                <a:gd name="adj1" fmla="val 50000"/>
                <a:gd name="adj2" fmla="val 50004"/>
              </a:avLst>
            </a:prstGeom>
            <a:solidFill>
              <a:schemeClr val="accent1"/>
            </a:solidFill>
            <a:ln w="12700" cap="sq" algn="ctr">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3" name="Right Arrow 19"/>
            <p:cNvSpPr>
              <a:spLocks noChangeArrowheads="1"/>
            </p:cNvSpPr>
            <p:nvPr/>
          </p:nvSpPr>
          <p:spPr bwMode="auto">
            <a:xfrm rot="10800000">
              <a:off x="5929313" y="4894275"/>
              <a:ext cx="1538287" cy="391607"/>
            </a:xfrm>
            <a:prstGeom prst="rightArrow">
              <a:avLst>
                <a:gd name="adj1" fmla="val 50000"/>
                <a:gd name="adj2" fmla="val 49993"/>
              </a:avLst>
            </a:prstGeom>
            <a:solidFill>
              <a:schemeClr val="accent1"/>
            </a:solidFill>
            <a:ln w="12700" cap="sq" algn="ctr">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4" name="TextBox 3"/>
            <p:cNvSpPr txBox="1">
              <a:spLocks noChangeArrowheads="1"/>
            </p:cNvSpPr>
            <p:nvPr/>
          </p:nvSpPr>
          <p:spPr bwMode="auto">
            <a:xfrm>
              <a:off x="6165056" y="4478691"/>
              <a:ext cx="10668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rgbClr val="FFFFFF"/>
                  </a:solidFill>
                  <a:latin typeface="Times New Roman" pitchFamily="18" charset="0"/>
                </a:rPr>
                <a:t>$1,540</a:t>
              </a:r>
            </a:p>
          </p:txBody>
        </p:sp>
        <p:sp>
          <p:nvSpPr>
            <p:cNvPr id="25" name="TextBox 21"/>
            <p:cNvSpPr txBox="1">
              <a:spLocks noChangeArrowheads="1"/>
            </p:cNvSpPr>
            <p:nvPr/>
          </p:nvSpPr>
          <p:spPr bwMode="auto">
            <a:xfrm>
              <a:off x="6317456" y="4908176"/>
              <a:ext cx="10668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rgbClr val="FFFFFF"/>
                  </a:solidFill>
                  <a:latin typeface="Times New Roman" pitchFamily="18" charset="0"/>
                </a:rPr>
                <a:t>£1,000</a:t>
              </a:r>
            </a:p>
          </p:txBody>
        </p:sp>
      </p:grpSp>
      <p:grpSp>
        <p:nvGrpSpPr>
          <p:cNvPr id="26" name="Group 25"/>
          <p:cNvGrpSpPr>
            <a:grpSpLocks/>
          </p:cNvGrpSpPr>
          <p:nvPr/>
        </p:nvGrpSpPr>
        <p:grpSpPr bwMode="auto">
          <a:xfrm>
            <a:off x="4074854" y="5189460"/>
            <a:ext cx="4937383" cy="866775"/>
            <a:chOff x="4572000" y="5686917"/>
            <a:chExt cx="4440936" cy="866282"/>
          </a:xfrm>
        </p:grpSpPr>
        <p:sp>
          <p:nvSpPr>
            <p:cNvPr id="27" name="TextBox 22"/>
            <p:cNvSpPr txBox="1">
              <a:spLocks noChangeArrowheads="1"/>
            </p:cNvSpPr>
            <p:nvPr/>
          </p:nvSpPr>
          <p:spPr bwMode="auto">
            <a:xfrm>
              <a:off x="4572000" y="5926850"/>
              <a:ext cx="1143000" cy="461665"/>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400" dirty="0">
                  <a:latin typeface="Times New Roman" pitchFamily="18" charset="0"/>
                </a:rPr>
                <a:t> </a:t>
              </a:r>
              <a:r>
                <a:rPr lang="en-US" altLang="en-US" sz="2400" dirty="0">
                  <a:solidFill>
                    <a:srgbClr val="FFFFFF"/>
                  </a:solidFill>
                  <a:latin typeface="Times New Roman" pitchFamily="18" charset="0"/>
                </a:rPr>
                <a:t>Dealer</a:t>
              </a:r>
              <a:r>
                <a:rPr lang="en-US" altLang="en-US" sz="2400" dirty="0">
                  <a:latin typeface="Times New Roman" pitchFamily="18" charset="0"/>
                </a:rPr>
                <a:t>   </a:t>
              </a:r>
            </a:p>
          </p:txBody>
        </p:sp>
        <p:sp>
          <p:nvSpPr>
            <p:cNvPr id="28" name="TextBox 23"/>
            <p:cNvSpPr txBox="1">
              <a:spLocks noChangeArrowheads="1"/>
            </p:cNvSpPr>
            <p:nvPr/>
          </p:nvSpPr>
          <p:spPr bwMode="auto">
            <a:xfrm>
              <a:off x="7565136" y="5926850"/>
              <a:ext cx="1447800" cy="461665"/>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400" dirty="0">
                  <a:solidFill>
                    <a:srgbClr val="FFFFFF"/>
                  </a:solidFill>
                  <a:latin typeface="Times New Roman" pitchFamily="18" charset="0"/>
                </a:rPr>
                <a:t>Customer </a:t>
              </a:r>
            </a:p>
          </p:txBody>
        </p:sp>
        <p:sp>
          <p:nvSpPr>
            <p:cNvPr id="29" name="Right Arrow 24"/>
            <p:cNvSpPr>
              <a:spLocks noChangeArrowheads="1"/>
            </p:cNvSpPr>
            <p:nvPr/>
          </p:nvSpPr>
          <p:spPr bwMode="auto">
            <a:xfrm>
              <a:off x="5929313" y="5686917"/>
              <a:ext cx="1538287" cy="487515"/>
            </a:xfrm>
            <a:prstGeom prst="rightArrow">
              <a:avLst>
                <a:gd name="adj1" fmla="val 50000"/>
                <a:gd name="adj2" fmla="val 50004"/>
              </a:avLst>
            </a:prstGeom>
            <a:solidFill>
              <a:schemeClr val="accent1"/>
            </a:solidFill>
            <a:ln w="12700" cap="sq" algn="ctr">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0" name="Right Arrow 25"/>
            <p:cNvSpPr>
              <a:spLocks noChangeArrowheads="1"/>
            </p:cNvSpPr>
            <p:nvPr/>
          </p:nvSpPr>
          <p:spPr bwMode="auto">
            <a:xfrm rot="10800000">
              <a:off x="5929313" y="6161592"/>
              <a:ext cx="1538287" cy="391607"/>
            </a:xfrm>
            <a:prstGeom prst="rightArrow">
              <a:avLst>
                <a:gd name="adj1" fmla="val 50000"/>
                <a:gd name="adj2" fmla="val 49993"/>
              </a:avLst>
            </a:prstGeom>
            <a:solidFill>
              <a:schemeClr val="accent1"/>
            </a:solidFill>
            <a:ln w="12700" cap="sq" algn="ctr">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1" name="TextBox 26"/>
            <p:cNvSpPr txBox="1">
              <a:spLocks noChangeArrowheads="1"/>
            </p:cNvSpPr>
            <p:nvPr/>
          </p:nvSpPr>
          <p:spPr bwMode="auto">
            <a:xfrm>
              <a:off x="6165056" y="5746008"/>
              <a:ext cx="10668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rgbClr val="FFFFFF"/>
                  </a:solidFill>
                  <a:latin typeface="Times New Roman" pitchFamily="18" charset="0"/>
                </a:rPr>
                <a:t>$1,000</a:t>
              </a:r>
            </a:p>
          </p:txBody>
        </p:sp>
        <p:sp>
          <p:nvSpPr>
            <p:cNvPr id="32" name="TextBox 27"/>
            <p:cNvSpPr txBox="1">
              <a:spLocks noChangeArrowheads="1"/>
            </p:cNvSpPr>
            <p:nvPr/>
          </p:nvSpPr>
          <p:spPr bwMode="auto">
            <a:xfrm>
              <a:off x="6317456" y="6175493"/>
              <a:ext cx="10668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rgbClr val="FFFFFF"/>
                  </a:solidFill>
                  <a:latin typeface="Times New Roman" pitchFamily="18" charset="0"/>
                </a:rPr>
                <a:t>£649.40</a:t>
              </a:r>
            </a:p>
          </p:txBody>
        </p:sp>
      </p:grpSp>
      <p:sp>
        <p:nvSpPr>
          <p:cNvPr id="33" name="TextBox 32"/>
          <p:cNvSpPr txBox="1">
            <a:spLocks noChangeArrowheads="1"/>
          </p:cNvSpPr>
          <p:nvPr/>
        </p:nvSpPr>
        <p:spPr bwMode="auto">
          <a:xfrm>
            <a:off x="4074854" y="4724400"/>
            <a:ext cx="493738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Customer sells pounds to dealer at direct bid</a:t>
            </a:r>
          </a:p>
        </p:txBody>
      </p:sp>
      <p:sp>
        <p:nvSpPr>
          <p:cNvPr id="34" name="TextBox 33"/>
          <p:cNvSpPr txBox="1">
            <a:spLocks noChangeArrowheads="1"/>
          </p:cNvSpPr>
          <p:nvPr/>
        </p:nvSpPr>
        <p:spPr bwMode="auto">
          <a:xfrm>
            <a:off x="4691856" y="6075690"/>
            <a:ext cx="410368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Buy USD from dealer at indirect ask</a:t>
            </a:r>
          </a:p>
        </p:txBody>
      </p:sp>
    </p:spTree>
    <p:extLst>
      <p:ext uri="{BB962C8B-B14F-4D97-AF65-F5344CB8AC3E}">
        <p14:creationId xmlns:p14="http://schemas.microsoft.com/office/powerpoint/2010/main" val="143693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779463" y="1605027"/>
            <a:ext cx="7583487" cy="4842993"/>
          </a:xfrm>
        </p:spPr>
        <p:txBody>
          <a:bodyPr>
            <a:normAutofit/>
          </a:bodyPr>
          <a:lstStyle/>
          <a:p>
            <a:r>
              <a:rPr lang="en-US" altLang="en-US" sz="2400" dirty="0"/>
              <a:t>A speculator in New York wants to take a $10,000 position in the pound.</a:t>
            </a:r>
          </a:p>
          <a:p>
            <a:r>
              <a:rPr lang="en-US" sz="2400" dirty="0"/>
              <a:t>The bid-ask quotes from a dealer: </a:t>
            </a:r>
            <a:r>
              <a:rPr lang="en-US" altLang="en-US" sz="2400" dirty="0">
                <a:latin typeface="Arial Unicode MS" pitchFamily="34" charset="-128"/>
                <a:ea typeface="Arial Unicode MS" pitchFamily="34" charset="-128"/>
                <a:cs typeface="Arial Unicode MS" pitchFamily="34" charset="-128"/>
              </a:rPr>
              <a:t>S($/£) = 1.5400-05 and S(£/$) = 0.6491- 94.</a:t>
            </a:r>
          </a:p>
          <a:p>
            <a:r>
              <a:rPr lang="en-US" altLang="en-US" sz="2400" dirty="0"/>
              <a:t>After this trade, what will be his/her position?</a:t>
            </a:r>
          </a:p>
          <a:p>
            <a:r>
              <a:rPr lang="en-US" altLang="en-US" sz="2400" dirty="0">
                <a:latin typeface="Arial Unicode MS" pitchFamily="34" charset="-128"/>
                <a:ea typeface="Arial Unicode MS" pitchFamily="34" charset="-128"/>
                <a:cs typeface="Arial Unicode MS" pitchFamily="34" charset="-128"/>
              </a:rPr>
              <a:t>£</a:t>
            </a:r>
            <a:r>
              <a:rPr lang="en-US" altLang="en-US" sz="2400" dirty="0"/>
              <a:t> = $ × </a:t>
            </a:r>
            <a:r>
              <a:rPr lang="en-US" altLang="en-US" sz="2400" dirty="0">
                <a:latin typeface="Arial Unicode MS" pitchFamily="34" charset="-128"/>
                <a:ea typeface="Arial Unicode MS" pitchFamily="34" charset="-128"/>
                <a:cs typeface="Arial Unicode MS" pitchFamily="34" charset="-128"/>
              </a:rPr>
              <a:t>£/$ = 10,000 </a:t>
            </a:r>
            <a:r>
              <a:rPr lang="en-US" altLang="en-US" sz="2400" dirty="0"/>
              <a:t>× 0.6491 = </a:t>
            </a:r>
            <a:r>
              <a:rPr lang="en-US" altLang="en-US" sz="2400" dirty="0">
                <a:latin typeface="Arial Unicode MS" pitchFamily="34" charset="-128"/>
                <a:ea typeface="Arial Unicode MS" pitchFamily="34" charset="-128"/>
                <a:cs typeface="Arial Unicode MS" pitchFamily="34" charset="-128"/>
              </a:rPr>
              <a:t>£6,491.</a:t>
            </a:r>
          </a:p>
          <a:p>
            <a:r>
              <a:rPr lang="en-US" altLang="en-US" sz="2400" dirty="0">
                <a:latin typeface="Arial Unicode MS" pitchFamily="34" charset="-128"/>
                <a:ea typeface="Arial Unicode MS" pitchFamily="34" charset="-128"/>
                <a:cs typeface="Arial Unicode MS" pitchFamily="34" charset="-128"/>
              </a:rPr>
              <a:t>Why the worst price 0.6491, instead of 0.6494?  This speculator is a customer, and the customer always gets the worse price; otherwise, the dealer will not have any revenue/profit.</a:t>
            </a:r>
            <a:endParaRPr lang="en-US" altLang="en-US" sz="2400" dirty="0"/>
          </a:p>
          <a:p>
            <a:endParaRPr lang="en-US" altLang="en-US" sz="2400" dirty="0">
              <a:latin typeface="Arial Unicode MS" pitchFamily="34" charset="-128"/>
              <a:ea typeface="Arial Unicode MS" pitchFamily="34" charset="-128"/>
              <a:cs typeface="Arial Unicode MS" pitchFamily="34" charset="-128"/>
            </a:endParaRPr>
          </a:p>
          <a:p>
            <a:endParaRPr lang="en-US" dirty="0"/>
          </a:p>
        </p:txBody>
      </p:sp>
    </p:spTree>
    <p:extLst>
      <p:ext uri="{BB962C8B-B14F-4D97-AF65-F5344CB8AC3E}">
        <p14:creationId xmlns:p14="http://schemas.microsoft.com/office/powerpoint/2010/main" val="2463425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p:txBody>
          <a:bodyPr/>
          <a:lstStyle/>
          <a:p>
            <a:r>
              <a:rPr lang="en-US" altLang="en-US" sz="2400" dirty="0"/>
              <a:t>A businessman has just completed transactions in England. He is now holding £500,000 and wants to convert it to U.S. dollars.</a:t>
            </a:r>
          </a:p>
          <a:p>
            <a:r>
              <a:rPr lang="en-US" altLang="en-US" sz="2400" dirty="0"/>
              <a:t>His currency dealer provides this quotation: GBP/USD = 0.6488-93.</a:t>
            </a:r>
          </a:p>
          <a:p>
            <a:r>
              <a:rPr lang="en-US" altLang="en-US" sz="2400" dirty="0"/>
              <a:t>$ = </a:t>
            </a:r>
            <a:r>
              <a:rPr lang="en-US" altLang="en-US" sz="2400" dirty="0">
                <a:latin typeface="Arial Unicode MS" pitchFamily="34" charset="-128"/>
                <a:ea typeface="Arial Unicode MS" pitchFamily="34" charset="-128"/>
                <a:cs typeface="Arial Unicode MS" pitchFamily="34" charset="-128"/>
              </a:rPr>
              <a:t>£</a:t>
            </a:r>
            <a:r>
              <a:rPr lang="en-US" altLang="en-US" sz="2400" dirty="0"/>
              <a:t> × $/</a:t>
            </a:r>
            <a:r>
              <a:rPr lang="en-US" altLang="en-US" sz="2400" dirty="0">
                <a:latin typeface="Arial Unicode MS" pitchFamily="34" charset="-128"/>
                <a:ea typeface="Arial Unicode MS" pitchFamily="34" charset="-128"/>
                <a:cs typeface="Arial Unicode MS" pitchFamily="34" charset="-128"/>
              </a:rPr>
              <a:t>£ = </a:t>
            </a:r>
            <a:r>
              <a:rPr lang="en-US" altLang="en-US" sz="2400" dirty="0"/>
              <a:t> 500,000 × (1/0.6493) = $770,060.06.</a:t>
            </a:r>
          </a:p>
          <a:p>
            <a:r>
              <a:rPr lang="en-US" altLang="en-US" sz="2400" dirty="0"/>
              <a:t>Note that (1/0.6493) is </a:t>
            </a:r>
            <a:r>
              <a:rPr lang="en-US" altLang="en-US" sz="2400"/>
              <a:t>a worse/lower </a:t>
            </a:r>
            <a:r>
              <a:rPr lang="en-US" altLang="en-US" sz="2400" dirty="0"/>
              <a:t>ratio than (1/0.6488).</a:t>
            </a:r>
          </a:p>
          <a:p>
            <a:endParaRPr lang="en-US" altLang="en-US" sz="2000" dirty="0"/>
          </a:p>
          <a:p>
            <a:endParaRPr lang="en-US" dirty="0"/>
          </a:p>
        </p:txBody>
      </p:sp>
    </p:spTree>
    <p:extLst>
      <p:ext uri="{BB962C8B-B14F-4D97-AF65-F5344CB8AC3E}">
        <p14:creationId xmlns:p14="http://schemas.microsoft.com/office/powerpoint/2010/main" val="1843885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 rate trading</a:t>
            </a:r>
          </a:p>
        </p:txBody>
      </p:sp>
      <p:sp>
        <p:nvSpPr>
          <p:cNvPr id="3" name="Content Placeholder 2"/>
          <p:cNvSpPr>
            <a:spLocks noGrp="1"/>
          </p:cNvSpPr>
          <p:nvPr>
            <p:ph idx="1"/>
          </p:nvPr>
        </p:nvSpPr>
        <p:spPr/>
        <p:txBody>
          <a:bodyPr/>
          <a:lstStyle/>
          <a:p>
            <a:r>
              <a:rPr lang="en-US" sz="2400" dirty="0"/>
              <a:t>Cross rate: the exchange rate between two non-$ currencies.</a:t>
            </a:r>
          </a:p>
          <a:p>
            <a:r>
              <a:rPr lang="en-US" sz="2400" dirty="0"/>
              <a:t>Most interbank trading goes through the dollar.</a:t>
            </a:r>
          </a:p>
          <a:p>
            <a:r>
              <a:rPr lang="en-US" altLang="en-US" sz="2400" dirty="0"/>
              <a:t>Suppose that S($/€) = 1.50. Additionally, S($/£) = 2.00. What must the €/£ cross rate (in Euro terms) be?</a:t>
            </a:r>
          </a:p>
          <a:p>
            <a:r>
              <a:rPr lang="en-US" altLang="en-US" sz="2400" dirty="0"/>
              <a:t> €/£ = €/$ × $/£ = (1/1.50) × 2.00 = 1.3333.</a:t>
            </a:r>
          </a:p>
          <a:p>
            <a:endParaRPr lang="en-US" dirty="0"/>
          </a:p>
        </p:txBody>
      </p:sp>
    </p:spTree>
    <p:extLst>
      <p:ext uri="{BB962C8B-B14F-4D97-AF65-F5344CB8AC3E}">
        <p14:creationId xmlns:p14="http://schemas.microsoft.com/office/powerpoint/2010/main" val="3828157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 rate with bid-ask spreads</a:t>
            </a:r>
          </a:p>
        </p:txBody>
      </p:sp>
      <p:sp>
        <p:nvSpPr>
          <p:cNvPr id="3" name="Content Placeholder 2"/>
          <p:cNvSpPr>
            <a:spLocks noGrp="1"/>
          </p:cNvSpPr>
          <p:nvPr>
            <p:ph idx="1"/>
          </p:nvPr>
        </p:nvSpPr>
        <p:spPr>
          <a:xfrm>
            <a:off x="779463" y="1702724"/>
            <a:ext cx="7583487" cy="4884864"/>
          </a:xfrm>
        </p:spPr>
        <p:txBody>
          <a:bodyPr>
            <a:normAutofit fontScale="92500" lnSpcReduction="10000"/>
          </a:bodyPr>
          <a:lstStyle/>
          <a:p>
            <a:r>
              <a:rPr lang="en-US" dirty="0"/>
              <a:t>S$ (Singapore $) is quoted as S$/$ = 1.7438-48, ¥ is quoted as ¥/$ = 107.11-14.  What is the ¥/S$ cross rate (in Japanese terms)?</a:t>
            </a:r>
          </a:p>
          <a:p>
            <a:r>
              <a:rPr lang="en-US" dirty="0"/>
              <a:t>¥/S$ = ¥/$ </a:t>
            </a:r>
            <a:r>
              <a:rPr lang="en-US" dirty="0">
                <a:sym typeface="Symbol"/>
              </a:rPr>
              <a:t></a:t>
            </a:r>
            <a:r>
              <a:rPr lang="en-US" dirty="0"/>
              <a:t> $/S$.</a:t>
            </a:r>
          </a:p>
          <a:p>
            <a:r>
              <a:rPr lang="en-US" dirty="0"/>
              <a:t>4 possible combinations:</a:t>
            </a:r>
          </a:p>
          <a:p>
            <a:r>
              <a:rPr lang="en-US" dirty="0"/>
              <a:t>107.11 </a:t>
            </a:r>
            <a:r>
              <a:rPr lang="en-US" dirty="0">
                <a:sym typeface="Symbol"/>
              </a:rPr>
              <a:t></a:t>
            </a:r>
            <a:r>
              <a:rPr lang="en-US" dirty="0"/>
              <a:t> (1/1.7438) = 61.423</a:t>
            </a:r>
          </a:p>
          <a:p>
            <a:r>
              <a:rPr lang="en-US" dirty="0"/>
              <a:t>107.11 </a:t>
            </a:r>
            <a:r>
              <a:rPr lang="en-US" dirty="0">
                <a:sym typeface="Symbol"/>
              </a:rPr>
              <a:t></a:t>
            </a:r>
            <a:r>
              <a:rPr lang="en-US" dirty="0"/>
              <a:t> (1/1.7448) = 61.388 (smaller </a:t>
            </a:r>
            <a:r>
              <a:rPr lang="en-US" dirty="0">
                <a:sym typeface="Symbol"/>
              </a:rPr>
              <a:t> smaller </a:t>
            </a:r>
            <a:r>
              <a:rPr lang="en-US" dirty="0">
                <a:latin typeface="Wingdings"/>
                <a:ea typeface="Wingdings"/>
                <a:cs typeface="Wingdings"/>
                <a:sym typeface="Wingdings"/>
              </a:rPr>
              <a:t></a:t>
            </a:r>
            <a:r>
              <a:rPr lang="en-US" dirty="0">
                <a:sym typeface="Wingdings"/>
              </a:rPr>
              <a:t> bid)</a:t>
            </a:r>
            <a:endParaRPr lang="en-US" dirty="0"/>
          </a:p>
          <a:p>
            <a:r>
              <a:rPr lang="en-US" dirty="0"/>
              <a:t>107.14 </a:t>
            </a:r>
            <a:r>
              <a:rPr lang="en-US" dirty="0">
                <a:sym typeface="Symbol"/>
              </a:rPr>
              <a:t></a:t>
            </a:r>
            <a:r>
              <a:rPr lang="en-US" dirty="0"/>
              <a:t> (1/1.7438) = 61.441 (larger </a:t>
            </a:r>
            <a:r>
              <a:rPr lang="en-US" dirty="0">
                <a:sym typeface="Symbol"/>
              </a:rPr>
              <a:t> larger </a:t>
            </a:r>
            <a:r>
              <a:rPr lang="en-US" dirty="0">
                <a:latin typeface="Wingdings"/>
                <a:ea typeface="Wingdings"/>
                <a:cs typeface="Wingdings"/>
                <a:sym typeface="Wingdings"/>
              </a:rPr>
              <a:t></a:t>
            </a:r>
            <a:r>
              <a:rPr lang="en-US" dirty="0">
                <a:sym typeface="Wingdings"/>
              </a:rPr>
              <a:t> ask)</a:t>
            </a:r>
            <a:endParaRPr lang="en-US" dirty="0"/>
          </a:p>
          <a:p>
            <a:r>
              <a:rPr lang="en-US" dirty="0"/>
              <a:t>107.14 </a:t>
            </a:r>
            <a:r>
              <a:rPr lang="en-US" dirty="0">
                <a:sym typeface="Symbol"/>
              </a:rPr>
              <a:t></a:t>
            </a:r>
            <a:r>
              <a:rPr lang="en-US" dirty="0"/>
              <a:t> (1/1.7448) = 61.405</a:t>
            </a:r>
          </a:p>
          <a:p>
            <a:r>
              <a:rPr lang="en-US" dirty="0"/>
              <a:t>Pick the max and min: ¥/S$ = 61.388-441</a:t>
            </a:r>
          </a:p>
          <a:p>
            <a:endParaRPr lang="en-US" dirty="0"/>
          </a:p>
          <a:p>
            <a:endParaRPr lang="en-US" dirty="0"/>
          </a:p>
        </p:txBody>
      </p:sp>
    </p:spTree>
    <p:extLst>
      <p:ext uri="{BB962C8B-B14F-4D97-AF65-F5344CB8AC3E}">
        <p14:creationId xmlns:p14="http://schemas.microsoft.com/office/powerpoint/2010/main" val="2809754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Seemingly confusing quotation</a:t>
            </a:r>
          </a:p>
        </p:txBody>
      </p:sp>
      <p:sp>
        <p:nvSpPr>
          <p:cNvPr id="3" name="Content Placeholder 2"/>
          <p:cNvSpPr>
            <a:spLocks noGrp="1"/>
          </p:cNvSpPr>
          <p:nvPr>
            <p:ph idx="1"/>
          </p:nvPr>
        </p:nvSpPr>
        <p:spPr/>
        <p:txBody>
          <a:bodyPr/>
          <a:lstStyle/>
          <a:p>
            <a:r>
              <a:rPr lang="en-US" dirty="0"/>
              <a:t>Symbol: ¥/S$ (in the text) = 3-letter code: SGD/JPY (among practitioners) = “in Japanese terms.”</a:t>
            </a:r>
          </a:p>
          <a:p>
            <a:r>
              <a:rPr lang="en-US" dirty="0"/>
              <a:t>$/£ (in the text) = GBP/USD (in popular press and databases and some of the end-of-chapter questions) = “in American terms.”</a:t>
            </a:r>
          </a:p>
          <a:p>
            <a:r>
              <a:rPr lang="en-US" dirty="0"/>
              <a:t>For example, JPY/USD = 0.008972 on Bloomberg means “converting 1 JPY to 0.008972 USD” = $/¥ = in American terms.</a:t>
            </a:r>
          </a:p>
          <a:p>
            <a:endParaRPr lang="en-US" dirty="0"/>
          </a:p>
        </p:txBody>
      </p:sp>
    </p:spTree>
    <p:extLst>
      <p:ext uri="{BB962C8B-B14F-4D97-AF65-F5344CB8AC3E}">
        <p14:creationId xmlns:p14="http://schemas.microsoft.com/office/powerpoint/2010/main" val="3518347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Triangular arbitrage</a:t>
            </a:r>
          </a:p>
        </p:txBody>
      </p:sp>
      <p:sp>
        <p:nvSpPr>
          <p:cNvPr id="3" name="Content Placeholder 2"/>
          <p:cNvSpPr>
            <a:spLocks noGrp="1"/>
          </p:cNvSpPr>
          <p:nvPr>
            <p:ph idx="1"/>
          </p:nvPr>
        </p:nvSpPr>
        <p:spPr/>
        <p:txBody>
          <a:bodyPr/>
          <a:lstStyle/>
          <a:p>
            <a:r>
              <a:rPr lang="en-US" dirty="0"/>
              <a:t>Arbitrage: making sure money without taking any risk.</a:t>
            </a:r>
          </a:p>
          <a:p>
            <a:r>
              <a:rPr lang="en-US" dirty="0"/>
              <a:t>Triangular arbitrage: the process of trading out of the U.S. dollar into a second currency, then trading it for a third currency, which is in turn traded for U.S. dollar.</a:t>
            </a:r>
          </a:p>
          <a:p>
            <a:r>
              <a:rPr lang="en-US" dirty="0"/>
              <a:t>Today many trading rooms use algorithms that receives a digital feed of real-time FX prices to explore for triangular arbitrage opportunities.</a:t>
            </a:r>
          </a:p>
        </p:txBody>
      </p:sp>
    </p:spTree>
    <p:extLst>
      <p:ext uri="{BB962C8B-B14F-4D97-AF65-F5344CB8AC3E}">
        <p14:creationId xmlns:p14="http://schemas.microsoft.com/office/powerpoint/2010/main" val="3794933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r>
              <a:rPr lang="en-US" dirty="0"/>
              <a:t>Consider the following bid-ask quotes.</a:t>
            </a:r>
          </a:p>
          <a:p>
            <a:r>
              <a:rPr lang="en-US" dirty="0"/>
              <a:t>Deutsche: €/$ = 0.7638-42.</a:t>
            </a:r>
          </a:p>
          <a:p>
            <a:r>
              <a:rPr lang="en-US" dirty="0"/>
              <a:t>Barclays: $/£ = 1.5400-04.</a:t>
            </a:r>
          </a:p>
          <a:p>
            <a:r>
              <a:rPr lang="en-US" dirty="0"/>
              <a:t>Based on the two quotes, the cross bid for €/£ = 0.7638 (smaller) × 1.5400 (smaller) = 1.1763.</a:t>
            </a:r>
          </a:p>
          <a:p>
            <a:r>
              <a:rPr lang="en-US" dirty="0"/>
              <a:t>If Citi wrongfully quotes €/£ = 1.1701-05, arbitrage opportunity arises.  That is, £ is underpriced at Citi: the ask of 1.1705 is too low relative to the cross bid of 1.1763. Note that bid &lt; ask. </a:t>
            </a:r>
          </a:p>
        </p:txBody>
      </p:sp>
    </p:spTree>
    <p:extLst>
      <p:ext uri="{BB962C8B-B14F-4D97-AF65-F5344CB8AC3E}">
        <p14:creationId xmlns:p14="http://schemas.microsoft.com/office/powerpoint/2010/main" val="1709830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Arbitrage process</a:t>
            </a:r>
          </a:p>
        </p:txBody>
      </p:sp>
      <p:sp>
        <p:nvSpPr>
          <p:cNvPr id="3" name="Content Placeholder 2"/>
          <p:cNvSpPr>
            <a:spLocks noGrp="1"/>
          </p:cNvSpPr>
          <p:nvPr>
            <p:ph idx="1"/>
          </p:nvPr>
        </p:nvSpPr>
        <p:spPr/>
        <p:txBody>
          <a:bodyPr>
            <a:normAutofit fontScale="92500"/>
          </a:bodyPr>
          <a:lstStyle/>
          <a:p>
            <a:r>
              <a:rPr lang="en-US" dirty="0"/>
              <a:t>Deutsche: €/$ = 0.7638-42.</a:t>
            </a:r>
          </a:p>
          <a:p>
            <a:r>
              <a:rPr lang="en-US" dirty="0"/>
              <a:t>Barclays: $/£ = 1.5400-04.</a:t>
            </a:r>
          </a:p>
          <a:p>
            <a:r>
              <a:rPr lang="en-US" dirty="0"/>
              <a:t>Citi: €/£ = 1.1701-05.</a:t>
            </a:r>
          </a:p>
          <a:p>
            <a:r>
              <a:rPr lang="en-US" dirty="0"/>
              <a:t>Process: (1) Through Deutsche, convert $1 into €0.7638; (2) Through Citi, convert €0.7638 into £0.6525 (0.7638 × 1/1.1705); </a:t>
            </a:r>
            <a:r>
              <a:rPr lang="en-US" dirty="0">
                <a:solidFill>
                  <a:srgbClr val="FF0000"/>
                </a:solidFill>
              </a:rPr>
              <a:t>Logic</a:t>
            </a:r>
            <a:r>
              <a:rPr lang="en-US" dirty="0"/>
              <a:t>: taking advantage of Citi’s £ underpricing by going through € into £; (3) Through Barclays, convert £0.6525 into $1.0049 (0.6525 × 1.5400).</a:t>
            </a:r>
          </a:p>
          <a:p>
            <a:r>
              <a:rPr lang="en-US" dirty="0"/>
              <a:t>For this arbitrage, the outlay is $1 and the payoff is $1.0049.  Thus the arbitrage profit is $0.0049.</a:t>
            </a:r>
          </a:p>
          <a:p>
            <a:endParaRPr lang="en-US" dirty="0"/>
          </a:p>
        </p:txBody>
      </p:sp>
    </p:spTree>
    <p:extLst>
      <p:ext uri="{BB962C8B-B14F-4D97-AF65-F5344CB8AC3E}">
        <p14:creationId xmlns:p14="http://schemas.microsoft.com/office/powerpoint/2010/main" val="1829744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dirty="0"/>
              <a:t>Forward market</a:t>
            </a:r>
          </a:p>
        </p:txBody>
      </p:sp>
      <p:sp>
        <p:nvSpPr>
          <p:cNvPr id="44035" name="Rectangle 3"/>
          <p:cNvSpPr>
            <a:spLocks noGrp="1" noChangeArrowheads="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The forward market for FX involves agreements to buy and sell foreign currencies in the future at prices agreed upon today.</a:t>
            </a:r>
          </a:p>
          <a:p>
            <a:r>
              <a:rPr lang="en-US" altLang="en-US" dirty="0"/>
              <a:t>Bank quotes for 1, 3, 6, 9, and 12 month maturities are readily available for forward contracts.</a:t>
            </a:r>
          </a:p>
          <a:p>
            <a:r>
              <a:rPr lang="en-US" altLang="en-US" dirty="0"/>
              <a:t>Longer-term swaps are available.</a:t>
            </a:r>
          </a:p>
          <a:p>
            <a:r>
              <a:rPr lang="en-US" altLang="en-US" dirty="0"/>
              <a:t>Today’s forward rate reflects the current </a:t>
            </a:r>
            <a:r>
              <a:rPr lang="en-US" altLang="en-US" dirty="0">
                <a:solidFill>
                  <a:srgbClr val="FF0000"/>
                </a:solidFill>
              </a:rPr>
              <a:t>expectation</a:t>
            </a:r>
            <a:r>
              <a:rPr lang="en-US" altLang="en-US" dirty="0"/>
              <a:t> of the market about the spot rate prevailing at the delivery day (in the future).</a:t>
            </a:r>
          </a:p>
        </p:txBody>
      </p:sp>
      <p:sp>
        <p:nvSpPr>
          <p:cNvPr id="44036"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
        <p:nvSpPr>
          <p:cNvPr id="44037" name="Rectangle 20"/>
          <p:cNvSpPr>
            <a:spLocks noGrp="1" noChangeArrowheads="1"/>
          </p:cNvSpPr>
          <p:nvPr>
            <p:ph type="ftr" sz="quarter" idx="10"/>
          </p:nvPr>
        </p:nvSpPr>
        <p:spPr bwMode="auto">
          <a:xfrm>
            <a:off x="5867400" y="6553200"/>
            <a:ext cx="2895600" cy="30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397144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size of FX markets</a:t>
            </a:r>
          </a:p>
        </p:txBody>
      </p:sp>
      <p:sp>
        <p:nvSpPr>
          <p:cNvPr id="3" name="Content Placeholder 2"/>
          <p:cNvSpPr>
            <a:spLocks noGrp="1"/>
          </p:cNvSpPr>
          <p:nvPr>
            <p:ph idx="1"/>
          </p:nvPr>
        </p:nvSpPr>
        <p:spPr/>
        <p:txBody>
          <a:bodyPr>
            <a:normAutofit fontScale="92500" lnSpcReduction="10000"/>
          </a:bodyPr>
          <a:lstStyle/>
          <a:p>
            <a:r>
              <a:rPr lang="en-US" sz="2800" dirty="0">
                <a:solidFill>
                  <a:srgbClr val="FFFFFF"/>
                </a:solidFill>
              </a:rPr>
              <a:t>Worldwide daily trading of spot and forward FX is about $5 trillion (NYSE trading volume is about $100 billion a day).</a:t>
            </a:r>
          </a:p>
          <a:p>
            <a:r>
              <a:rPr lang="en-US" sz="2800" dirty="0">
                <a:solidFill>
                  <a:srgbClr val="FFFFFF"/>
                </a:solidFill>
              </a:rPr>
              <a:t>Equivalent to $700 in daily transactions for every person on earth.</a:t>
            </a:r>
          </a:p>
          <a:p>
            <a:r>
              <a:rPr lang="en-US" sz="2800" dirty="0">
                <a:solidFill>
                  <a:srgbClr val="FFFFFF"/>
                </a:solidFill>
              </a:rPr>
              <a:t>Spot rate: FX rate/price for immediate (within 2 business days) delivery.</a:t>
            </a:r>
          </a:p>
          <a:p>
            <a:r>
              <a:rPr lang="en-US" sz="2800" dirty="0">
                <a:solidFill>
                  <a:srgbClr val="FFFFFF"/>
                </a:solidFill>
              </a:rPr>
              <a:t>Forward rate: FX rate/price set today but to be settled (delivered) at a future date.</a:t>
            </a:r>
          </a:p>
        </p:txBody>
      </p:sp>
    </p:spTree>
    <p:extLst>
      <p:ext uri="{BB962C8B-B14F-4D97-AF65-F5344CB8AC3E}">
        <p14:creationId xmlns:p14="http://schemas.microsoft.com/office/powerpoint/2010/main" val="4165188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dirty="0"/>
              <a:t>Forward rate quotations</a:t>
            </a:r>
          </a:p>
        </p:txBody>
      </p:sp>
      <p:sp>
        <p:nvSpPr>
          <p:cNvPr id="45059" name="Rectangle 3"/>
          <p:cNvSpPr>
            <a:spLocks noGrp="1" noChangeArrowheads="1"/>
          </p:cNvSpPr>
          <p:nvPr>
            <p:ph idx="1"/>
          </p:nvPr>
        </p:nvSpPr>
        <p:spPr bwMode="auto">
          <a:xfrm>
            <a:off x="457200" y="1905000"/>
            <a:ext cx="38100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Wingdings" pitchFamily="2" charset="2"/>
              <a:buNone/>
            </a:pPr>
            <a:r>
              <a:rPr lang="en-US" altLang="en-US" sz="2400" dirty="0"/>
              <a:t>Consider the exchange rates shown to the right. For British pounds, the spot exchange rate is </a:t>
            </a:r>
            <a:r>
              <a:rPr lang="en-US" altLang="en-US" sz="2400" dirty="0">
                <a:cs typeface="Times New Roman" pitchFamily="18" charset="0"/>
              </a:rPr>
              <a:t>$1.5405</a:t>
            </a:r>
            <a:r>
              <a:rPr lang="en-US" altLang="en-US" sz="2400" dirty="0"/>
              <a:t> = £1.00 while the 180-day forward rate is $1.5389 = £1.00</a:t>
            </a:r>
          </a:p>
          <a:p>
            <a:pPr marL="0" indent="0">
              <a:buNone/>
            </a:pPr>
            <a:endParaRPr lang="en-US" altLang="en-US" sz="2400" dirty="0"/>
          </a:p>
          <a:p>
            <a:pPr marL="0" indent="0"/>
            <a:endParaRPr lang="en-US" altLang="en-US" sz="2400" dirty="0"/>
          </a:p>
        </p:txBody>
      </p:sp>
      <p:graphicFrame>
        <p:nvGraphicFramePr>
          <p:cNvPr id="38935" name="Group 23"/>
          <p:cNvGraphicFramePr>
            <a:graphicFrameLocks noGrp="1"/>
          </p:cNvGraphicFramePr>
          <p:nvPr>
            <p:extLst>
              <p:ext uri="{D42A27DB-BD31-4B8C-83A1-F6EECF244321}">
                <p14:modId xmlns:p14="http://schemas.microsoft.com/office/powerpoint/2010/main" val="2132378196"/>
              </p:ext>
            </p:extLst>
          </p:nvPr>
        </p:nvGraphicFramePr>
        <p:xfrm>
          <a:off x="4184650" y="2057400"/>
          <a:ext cx="4656138" cy="2127410"/>
        </p:xfrm>
        <a:graphic>
          <a:graphicData uri="http://schemas.openxmlformats.org/drawingml/2006/table">
            <a:tbl>
              <a:tblPr/>
              <a:tblGrid>
                <a:gridCol w="2466976">
                  <a:extLst>
                    <a:ext uri="{9D8B030D-6E8A-4147-A177-3AD203B41FA5}">
                      <a16:colId xmlns:a16="http://schemas.microsoft.com/office/drawing/2014/main" val="20000"/>
                    </a:ext>
                  </a:extLst>
                </a:gridCol>
                <a:gridCol w="1041400">
                  <a:extLst>
                    <a:ext uri="{9D8B030D-6E8A-4147-A177-3AD203B41FA5}">
                      <a16:colId xmlns:a16="http://schemas.microsoft.com/office/drawing/2014/main" val="20001"/>
                    </a:ext>
                  </a:extLst>
                </a:gridCol>
                <a:gridCol w="1147762">
                  <a:extLst>
                    <a:ext uri="{9D8B030D-6E8A-4147-A177-3AD203B41FA5}">
                      <a16:colId xmlns:a16="http://schemas.microsoft.com/office/drawing/2014/main" val="20002"/>
                    </a:ext>
                  </a:extLst>
                </a:gridCol>
              </a:tblGrid>
              <a:tr h="425450">
                <a:tc>
                  <a:txBody>
                    <a:bodyPr/>
                    <a:lstStyle/>
                    <a:p>
                      <a:pPr marL="0" marR="0" lvl="0" indent="0" algn="l" defTabSz="809625"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a:ln>
                            <a:noFill/>
                          </a:ln>
                          <a:solidFill>
                            <a:srgbClr val="FFFFFF"/>
                          </a:solidFill>
                          <a:effectLst/>
                          <a:latin typeface="Times New Roman" pitchFamily="18" charset="0"/>
                          <a:cs typeface="Times New Roman" pitchFamily="18" charset="0"/>
                        </a:rPr>
                        <a:t>Country/currency</a:t>
                      </a:r>
                      <a:endParaRPr kumimoji="0" lang="en-US" sz="2100" b="0" i="0" u="none" strike="noStrike" cap="none" normalizeH="0" baseline="0" dirty="0">
                        <a:ln>
                          <a:noFill/>
                        </a:ln>
                        <a:solidFill>
                          <a:srgbClr val="FFFFFF"/>
                        </a:solidFill>
                        <a:effectLst/>
                        <a:latin typeface="Times New Roman" pitchFamily="18" charset="0"/>
                      </a:endParaRPr>
                    </a:p>
                  </a:txBody>
                  <a:tcPr marL="101600" marR="101600" marT="52721" marB="52721" horzOverflow="overflow">
                    <a:lnL>
                      <a:noFill/>
                    </a:lnL>
                    <a:lnR>
                      <a:noFill/>
                    </a:lnR>
                    <a:lnT>
                      <a:noFill/>
                    </a:lnT>
                    <a:lnB>
                      <a:noFill/>
                    </a:lnB>
                    <a:lnTlToBr>
                      <a:noFill/>
                    </a:lnTlToBr>
                    <a:lnBlToTr>
                      <a:noFill/>
                    </a:lnBlToTr>
                    <a:noFill/>
                  </a:tcPr>
                </a:tc>
                <a:tc>
                  <a:txBody>
                    <a:bodyPr/>
                    <a:lstStyle/>
                    <a:p>
                      <a:pPr marL="0" marR="0" lvl="0" indent="0" algn="l" defTabSz="809625"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a:ln>
                            <a:noFill/>
                          </a:ln>
                          <a:solidFill>
                            <a:srgbClr val="FFFFFF"/>
                          </a:solidFill>
                          <a:effectLst/>
                          <a:latin typeface="Times New Roman" pitchFamily="18" charset="0"/>
                          <a:cs typeface="Times New Roman" pitchFamily="18" charset="0"/>
                        </a:rPr>
                        <a:t>in US$ </a:t>
                      </a:r>
                      <a:endParaRPr kumimoji="0" lang="en-US" sz="2100" b="0" i="0" u="none" strike="noStrike" cap="none" normalizeH="0" baseline="0">
                        <a:ln>
                          <a:noFill/>
                        </a:ln>
                        <a:solidFill>
                          <a:srgbClr val="FFFFFF"/>
                        </a:solidFill>
                        <a:effectLst/>
                        <a:latin typeface="Times New Roman" pitchFamily="18" charset="0"/>
                      </a:endParaRPr>
                    </a:p>
                  </a:txBody>
                  <a:tcPr marL="101600" marR="101600" marT="52721" marB="52721" horzOverflow="overflow">
                    <a:lnL>
                      <a:noFill/>
                    </a:lnL>
                    <a:lnR>
                      <a:noFill/>
                    </a:lnR>
                    <a:lnT>
                      <a:noFill/>
                    </a:lnT>
                    <a:lnB>
                      <a:noFill/>
                    </a:lnB>
                    <a:lnTlToBr>
                      <a:noFill/>
                    </a:lnTlToBr>
                    <a:lnBlToTr>
                      <a:noFill/>
                    </a:lnBlToTr>
                    <a:noFill/>
                  </a:tcPr>
                </a:tc>
                <a:tc>
                  <a:txBody>
                    <a:bodyPr/>
                    <a:lstStyle/>
                    <a:p>
                      <a:pPr marL="0" marR="0" lvl="0" indent="0" algn="l" defTabSz="809625"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a:ln>
                            <a:noFill/>
                          </a:ln>
                          <a:solidFill>
                            <a:srgbClr val="FFFFFF"/>
                          </a:solidFill>
                          <a:effectLst/>
                          <a:latin typeface="Times New Roman" pitchFamily="18" charset="0"/>
                          <a:cs typeface="Times New Roman" pitchFamily="18" charset="0"/>
                        </a:rPr>
                        <a:t>per US$</a:t>
                      </a:r>
                      <a:endParaRPr kumimoji="0" lang="en-US" sz="2100" b="0" i="0" u="none" strike="noStrike" cap="none" normalizeH="0" baseline="0">
                        <a:ln>
                          <a:noFill/>
                        </a:ln>
                        <a:solidFill>
                          <a:srgbClr val="FFFFFF"/>
                        </a:solidFill>
                        <a:effectLst/>
                        <a:latin typeface="Times New Roman" pitchFamily="18" charset="0"/>
                      </a:endParaRPr>
                    </a:p>
                  </a:txBody>
                  <a:tcPr marL="101600" marR="101600" marT="52721" marB="5272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425450">
                <a:tc>
                  <a:txBody>
                    <a:bodyPr/>
                    <a:lstStyle/>
                    <a:p>
                      <a:pPr marL="0" marR="0" lvl="0" indent="0" algn="l" defTabSz="809625"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a:ln>
                            <a:noFill/>
                          </a:ln>
                          <a:solidFill>
                            <a:srgbClr val="FFFFFF"/>
                          </a:solidFill>
                          <a:effectLst/>
                          <a:latin typeface="Times New Roman" pitchFamily="18" charset="0"/>
                          <a:cs typeface="Times New Roman" pitchFamily="18" charset="0"/>
                        </a:rPr>
                        <a:t>UK </a:t>
                      </a:r>
                      <a:r>
                        <a:rPr kumimoji="0" lang="en-US" sz="2100" b="0" i="0" u="none" strike="noStrike" cap="none" normalizeH="0" baseline="0" dirty="0">
                          <a:ln>
                            <a:noFill/>
                          </a:ln>
                          <a:solidFill>
                            <a:srgbClr val="FFFFFF"/>
                          </a:solidFill>
                          <a:effectLst/>
                          <a:latin typeface="Times New Roman" pitchFamily="18" charset="0"/>
                          <a:cs typeface="Times New Roman" pitchFamily="18" charset="0"/>
                        </a:rPr>
                        <a:t>pound</a:t>
                      </a:r>
                      <a:endParaRPr kumimoji="0" lang="en-US" sz="2100" b="0" i="0" u="none" strike="noStrike" cap="none" normalizeH="0" baseline="0" dirty="0">
                        <a:ln>
                          <a:noFill/>
                        </a:ln>
                        <a:solidFill>
                          <a:srgbClr val="FFFFFF"/>
                        </a:solidFill>
                        <a:effectLst/>
                        <a:latin typeface="Times New Roman" pitchFamily="18" charset="0"/>
                      </a:endParaRPr>
                    </a:p>
                  </a:txBody>
                  <a:tcPr marL="101600" marR="101600" marT="52721" marB="52721" horzOverflow="overflow">
                    <a:lnL>
                      <a:noFill/>
                    </a:lnL>
                    <a:lnR>
                      <a:noFill/>
                    </a:lnR>
                    <a:lnT>
                      <a:noFill/>
                    </a:lnT>
                    <a:lnB>
                      <a:noFill/>
                    </a:lnB>
                    <a:lnTlToBr>
                      <a:noFill/>
                    </a:lnTlToBr>
                    <a:lnBlToTr>
                      <a:noFill/>
                    </a:lnBlToTr>
                    <a:noFill/>
                  </a:tcPr>
                </a:tc>
                <a:tc>
                  <a:txBody>
                    <a:bodyPr/>
                    <a:lstStyle/>
                    <a:p>
                      <a:pPr marL="0" marR="0" lvl="0" indent="0" algn="l" defTabSz="809625"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a:ln>
                            <a:noFill/>
                          </a:ln>
                          <a:solidFill>
                            <a:srgbClr val="FF0000"/>
                          </a:solidFill>
                          <a:effectLst/>
                          <a:latin typeface="Times New Roman" pitchFamily="18" charset="0"/>
                          <a:cs typeface="Times New Roman" pitchFamily="18" charset="0"/>
                        </a:rPr>
                        <a:t>1.5405</a:t>
                      </a:r>
                      <a:endParaRPr kumimoji="0" lang="en-US" sz="2100" b="0" i="0" u="none" strike="noStrike" cap="none" normalizeH="0" baseline="0" dirty="0">
                        <a:ln>
                          <a:noFill/>
                        </a:ln>
                        <a:solidFill>
                          <a:srgbClr val="FF0000"/>
                        </a:solidFill>
                        <a:effectLst/>
                        <a:latin typeface="Times New Roman" pitchFamily="18" charset="0"/>
                      </a:endParaRPr>
                    </a:p>
                  </a:txBody>
                  <a:tcPr marL="101600" marR="101600" marT="52721" marB="52721" horzOverflow="overflow">
                    <a:lnL>
                      <a:noFill/>
                    </a:lnL>
                    <a:lnR>
                      <a:noFill/>
                    </a:lnR>
                    <a:lnT>
                      <a:noFill/>
                    </a:lnT>
                    <a:lnB>
                      <a:noFill/>
                    </a:lnB>
                    <a:lnTlToBr>
                      <a:noFill/>
                    </a:lnTlToBr>
                    <a:lnBlToTr>
                      <a:noFill/>
                    </a:lnBlToTr>
                    <a:solidFill>
                      <a:srgbClr val="FFE575"/>
                    </a:solidFill>
                  </a:tcPr>
                </a:tc>
                <a:tc>
                  <a:txBody>
                    <a:bodyPr/>
                    <a:lstStyle/>
                    <a:p>
                      <a:pPr marL="0" marR="0" lvl="0" indent="0" algn="l" defTabSz="809625"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a:ln>
                            <a:noFill/>
                          </a:ln>
                          <a:solidFill>
                            <a:srgbClr val="FFFFFF"/>
                          </a:solidFill>
                          <a:effectLst/>
                          <a:latin typeface="Times New Roman" pitchFamily="18" charset="0"/>
                          <a:cs typeface="Times New Roman" pitchFamily="18" charset="0"/>
                        </a:rPr>
                        <a:t>.6491</a:t>
                      </a:r>
                      <a:endParaRPr kumimoji="0" lang="en-US" sz="2100" b="0" i="0" u="none" strike="noStrike" cap="none" normalizeH="0" baseline="0" dirty="0">
                        <a:ln>
                          <a:noFill/>
                        </a:ln>
                        <a:solidFill>
                          <a:srgbClr val="FFFFFF"/>
                        </a:solidFill>
                        <a:effectLst/>
                        <a:latin typeface="Times New Roman" pitchFamily="18" charset="0"/>
                      </a:endParaRPr>
                    </a:p>
                  </a:txBody>
                  <a:tcPr marL="101600" marR="101600" marT="52721" marB="5272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425450">
                <a:tc>
                  <a:txBody>
                    <a:bodyPr/>
                    <a:lstStyle/>
                    <a:p>
                      <a:pPr marL="0" marR="0" lvl="0" indent="0" algn="l" defTabSz="809625"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a:ln>
                            <a:noFill/>
                          </a:ln>
                          <a:solidFill>
                            <a:srgbClr val="FFFFFF"/>
                          </a:solidFill>
                          <a:effectLst/>
                          <a:latin typeface="Times New Roman" pitchFamily="18" charset="0"/>
                          <a:cs typeface="Times New Roman" pitchFamily="18" charset="0"/>
                        </a:rPr>
                        <a:t>1-mos forward</a:t>
                      </a:r>
                      <a:endParaRPr kumimoji="0" lang="en-US" sz="2100" b="0" i="0" u="none" strike="noStrike" cap="none" normalizeH="0" baseline="0" dirty="0">
                        <a:ln>
                          <a:noFill/>
                        </a:ln>
                        <a:solidFill>
                          <a:srgbClr val="FFFFFF"/>
                        </a:solidFill>
                        <a:effectLst/>
                        <a:latin typeface="Times New Roman" pitchFamily="18" charset="0"/>
                      </a:endParaRPr>
                    </a:p>
                  </a:txBody>
                  <a:tcPr marL="101600" marR="101600" marT="52721" marB="52721" horzOverflow="overflow">
                    <a:lnL>
                      <a:noFill/>
                    </a:lnL>
                    <a:lnR>
                      <a:noFill/>
                    </a:lnR>
                    <a:lnT>
                      <a:noFill/>
                    </a:lnT>
                    <a:lnB>
                      <a:noFill/>
                    </a:lnB>
                    <a:lnTlToBr>
                      <a:noFill/>
                    </a:lnTlToBr>
                    <a:lnBlToTr>
                      <a:noFill/>
                    </a:lnBlToTr>
                    <a:noFill/>
                  </a:tcPr>
                </a:tc>
                <a:tc>
                  <a:txBody>
                    <a:bodyPr/>
                    <a:lstStyle/>
                    <a:p>
                      <a:pPr marL="0" marR="0" lvl="0" indent="0" algn="l" defTabSz="809625"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a:ln>
                            <a:noFill/>
                          </a:ln>
                          <a:solidFill>
                            <a:srgbClr val="FFFFFF"/>
                          </a:solidFill>
                          <a:effectLst/>
                          <a:latin typeface="Times New Roman" pitchFamily="18" charset="0"/>
                          <a:cs typeface="Times New Roman" pitchFamily="18" charset="0"/>
                        </a:rPr>
                        <a:t>1.5402</a:t>
                      </a:r>
                      <a:endParaRPr kumimoji="0" lang="en-US" sz="2100" b="0" i="0" u="none" strike="noStrike" cap="none" normalizeH="0" baseline="0" dirty="0">
                        <a:ln>
                          <a:noFill/>
                        </a:ln>
                        <a:solidFill>
                          <a:srgbClr val="FFFFFF"/>
                        </a:solidFill>
                        <a:effectLst/>
                        <a:latin typeface="Times New Roman" pitchFamily="18" charset="0"/>
                      </a:endParaRPr>
                    </a:p>
                  </a:txBody>
                  <a:tcPr marL="101600" marR="101600" marT="52721" marB="52721" horzOverflow="overflow">
                    <a:lnL>
                      <a:noFill/>
                    </a:lnL>
                    <a:lnR>
                      <a:noFill/>
                    </a:lnR>
                    <a:lnT>
                      <a:noFill/>
                    </a:lnT>
                    <a:lnB>
                      <a:noFill/>
                    </a:lnB>
                    <a:lnTlToBr>
                      <a:noFill/>
                    </a:lnTlToBr>
                    <a:lnBlToTr>
                      <a:noFill/>
                    </a:lnBlToTr>
                    <a:noFill/>
                  </a:tcPr>
                </a:tc>
                <a:tc>
                  <a:txBody>
                    <a:bodyPr/>
                    <a:lstStyle/>
                    <a:p>
                      <a:pPr marL="0" marR="0" lvl="0" indent="0" algn="l" defTabSz="809625"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a:ln>
                            <a:noFill/>
                          </a:ln>
                          <a:solidFill>
                            <a:srgbClr val="FFFFFF"/>
                          </a:solidFill>
                          <a:effectLst/>
                          <a:latin typeface="Times New Roman" pitchFamily="18" charset="0"/>
                          <a:cs typeface="Times New Roman" pitchFamily="18" charset="0"/>
                        </a:rPr>
                        <a:t>.6493</a:t>
                      </a:r>
                      <a:endParaRPr kumimoji="0" lang="en-US" sz="2100" b="0" i="0" u="none" strike="noStrike" cap="none" normalizeH="0" baseline="0" dirty="0">
                        <a:ln>
                          <a:noFill/>
                        </a:ln>
                        <a:solidFill>
                          <a:srgbClr val="FFFFFF"/>
                        </a:solidFill>
                        <a:effectLst/>
                        <a:latin typeface="Times New Roman" pitchFamily="18" charset="0"/>
                      </a:endParaRPr>
                    </a:p>
                  </a:txBody>
                  <a:tcPr marL="101600" marR="101600" marT="52721" marB="5272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425450">
                <a:tc>
                  <a:txBody>
                    <a:bodyPr/>
                    <a:lstStyle/>
                    <a:p>
                      <a:pPr marL="0" marR="0" lvl="0" indent="0" algn="l" defTabSz="809625"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a:ln>
                            <a:noFill/>
                          </a:ln>
                          <a:solidFill>
                            <a:srgbClr val="FFFFFF"/>
                          </a:solidFill>
                          <a:effectLst/>
                          <a:latin typeface="Times New Roman" pitchFamily="18" charset="0"/>
                          <a:cs typeface="Times New Roman" pitchFamily="18" charset="0"/>
                        </a:rPr>
                        <a:t>3-mos forward</a:t>
                      </a:r>
                      <a:endParaRPr kumimoji="0" lang="en-US" sz="2100" b="0" i="0" u="none" strike="noStrike" cap="none" normalizeH="0" baseline="0" dirty="0">
                        <a:ln>
                          <a:noFill/>
                        </a:ln>
                        <a:solidFill>
                          <a:srgbClr val="FFFFFF"/>
                        </a:solidFill>
                        <a:effectLst/>
                        <a:latin typeface="Times New Roman" pitchFamily="18" charset="0"/>
                      </a:endParaRPr>
                    </a:p>
                  </a:txBody>
                  <a:tcPr marL="101600" marR="101600" marT="52721" marB="52721" horzOverflow="overflow">
                    <a:lnL>
                      <a:noFill/>
                    </a:lnL>
                    <a:lnR>
                      <a:noFill/>
                    </a:lnR>
                    <a:lnT>
                      <a:noFill/>
                    </a:lnT>
                    <a:lnB>
                      <a:noFill/>
                    </a:lnB>
                    <a:lnTlToBr>
                      <a:noFill/>
                    </a:lnTlToBr>
                    <a:lnBlToTr>
                      <a:noFill/>
                    </a:lnBlToTr>
                    <a:noFill/>
                  </a:tcPr>
                </a:tc>
                <a:tc>
                  <a:txBody>
                    <a:bodyPr/>
                    <a:lstStyle/>
                    <a:p>
                      <a:pPr marL="0" marR="0" lvl="0" indent="0" algn="l" defTabSz="809625"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a:ln>
                            <a:noFill/>
                          </a:ln>
                          <a:solidFill>
                            <a:srgbClr val="FFFFFF"/>
                          </a:solidFill>
                          <a:effectLst/>
                          <a:latin typeface="Times New Roman" pitchFamily="18" charset="0"/>
                          <a:cs typeface="Times New Roman" pitchFamily="18" charset="0"/>
                        </a:rPr>
                        <a:t>1.5396</a:t>
                      </a:r>
                      <a:endParaRPr kumimoji="0" lang="en-US" sz="2100" b="0" i="0" u="none" strike="noStrike" cap="none" normalizeH="0" baseline="0" dirty="0">
                        <a:ln>
                          <a:noFill/>
                        </a:ln>
                        <a:solidFill>
                          <a:srgbClr val="FFFFFF"/>
                        </a:solidFill>
                        <a:effectLst/>
                        <a:latin typeface="Times New Roman" pitchFamily="18" charset="0"/>
                      </a:endParaRPr>
                    </a:p>
                  </a:txBody>
                  <a:tcPr marL="101600" marR="101600" marT="52721" marB="52721" horzOverflow="overflow">
                    <a:lnL>
                      <a:noFill/>
                    </a:lnL>
                    <a:lnR>
                      <a:noFill/>
                    </a:lnR>
                    <a:lnT>
                      <a:noFill/>
                    </a:lnT>
                    <a:lnB>
                      <a:noFill/>
                    </a:lnB>
                    <a:lnTlToBr>
                      <a:noFill/>
                    </a:lnTlToBr>
                    <a:lnBlToTr>
                      <a:noFill/>
                    </a:lnBlToTr>
                    <a:noFill/>
                  </a:tcPr>
                </a:tc>
                <a:tc>
                  <a:txBody>
                    <a:bodyPr/>
                    <a:lstStyle/>
                    <a:p>
                      <a:pPr marL="0" marR="0" lvl="0" indent="0" algn="l" defTabSz="809625"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a:ln>
                            <a:noFill/>
                          </a:ln>
                          <a:solidFill>
                            <a:srgbClr val="FFFFFF"/>
                          </a:solidFill>
                          <a:effectLst/>
                          <a:latin typeface="Times New Roman" pitchFamily="18" charset="0"/>
                          <a:cs typeface="Times New Roman" pitchFamily="18" charset="0"/>
                        </a:rPr>
                        <a:t>.6495</a:t>
                      </a:r>
                      <a:endParaRPr kumimoji="0" lang="en-US" sz="2100" b="0" i="0" u="none" strike="noStrike" cap="none" normalizeH="0" baseline="0" dirty="0">
                        <a:ln>
                          <a:noFill/>
                        </a:ln>
                        <a:solidFill>
                          <a:srgbClr val="FFFFFF"/>
                        </a:solidFill>
                        <a:effectLst/>
                        <a:latin typeface="Times New Roman" pitchFamily="18" charset="0"/>
                      </a:endParaRPr>
                    </a:p>
                  </a:txBody>
                  <a:tcPr marL="101600" marR="101600" marT="52721" marB="5272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425450">
                <a:tc>
                  <a:txBody>
                    <a:bodyPr/>
                    <a:lstStyle/>
                    <a:p>
                      <a:pPr marL="0" marR="0" lvl="0" indent="0" algn="l" defTabSz="809625"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rgbClr val="FFFFFF"/>
                          </a:solidFill>
                          <a:effectLst/>
                          <a:latin typeface="Times New Roman" pitchFamily="18" charset="0"/>
                          <a:cs typeface="Times New Roman" pitchFamily="18" charset="0"/>
                        </a:rPr>
                        <a:t>6-mos forward</a:t>
                      </a:r>
                      <a:endParaRPr kumimoji="0" lang="en-US" sz="2100" b="0" i="0" u="none" strike="noStrike" cap="none" normalizeH="0" baseline="0">
                        <a:ln>
                          <a:noFill/>
                        </a:ln>
                        <a:solidFill>
                          <a:srgbClr val="FFFFFF"/>
                        </a:solidFill>
                        <a:effectLst/>
                        <a:latin typeface="Times New Roman" pitchFamily="18" charset="0"/>
                      </a:endParaRPr>
                    </a:p>
                  </a:txBody>
                  <a:tcPr marL="101600" marR="101600" marT="52721" marB="52721" horzOverflow="overflow">
                    <a:lnL>
                      <a:noFill/>
                    </a:lnL>
                    <a:lnR>
                      <a:noFill/>
                    </a:lnR>
                    <a:lnT>
                      <a:noFill/>
                    </a:lnT>
                    <a:lnB>
                      <a:noFill/>
                    </a:lnB>
                    <a:lnTlToBr>
                      <a:noFill/>
                    </a:lnTlToBr>
                    <a:lnBlToTr>
                      <a:noFill/>
                    </a:lnBlToTr>
                    <a:noFill/>
                  </a:tcPr>
                </a:tc>
                <a:tc>
                  <a:txBody>
                    <a:bodyPr/>
                    <a:lstStyle/>
                    <a:p>
                      <a:pPr marL="0" marR="0" lvl="0" indent="0" algn="l" defTabSz="809625"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a:ln>
                            <a:noFill/>
                          </a:ln>
                          <a:solidFill>
                            <a:srgbClr val="FF0000"/>
                          </a:solidFill>
                          <a:effectLst/>
                          <a:latin typeface="Times New Roman" pitchFamily="18" charset="0"/>
                          <a:cs typeface="Times New Roman" pitchFamily="18" charset="0"/>
                        </a:rPr>
                        <a:t>1.5389</a:t>
                      </a:r>
                      <a:endParaRPr kumimoji="0" lang="en-US" sz="2100" b="0" i="0" u="none" strike="noStrike" cap="none" normalizeH="0" baseline="0" dirty="0">
                        <a:ln>
                          <a:noFill/>
                        </a:ln>
                        <a:solidFill>
                          <a:srgbClr val="FF0000"/>
                        </a:solidFill>
                        <a:effectLst/>
                        <a:latin typeface="Times New Roman" pitchFamily="18" charset="0"/>
                      </a:endParaRPr>
                    </a:p>
                  </a:txBody>
                  <a:tcPr marL="101600" marR="101600" marT="52721" marB="52721" horzOverflow="overflow">
                    <a:lnL>
                      <a:noFill/>
                    </a:lnL>
                    <a:lnR>
                      <a:noFill/>
                    </a:lnR>
                    <a:lnT>
                      <a:noFill/>
                    </a:lnT>
                    <a:lnB>
                      <a:noFill/>
                    </a:lnB>
                    <a:lnTlToBr>
                      <a:noFill/>
                    </a:lnTlToBr>
                    <a:lnBlToTr>
                      <a:noFill/>
                    </a:lnBlToTr>
                    <a:solidFill>
                      <a:srgbClr val="FFE575"/>
                    </a:solidFill>
                  </a:tcPr>
                </a:tc>
                <a:tc>
                  <a:txBody>
                    <a:bodyPr/>
                    <a:lstStyle/>
                    <a:p>
                      <a:pPr marL="0" marR="0" lvl="0" indent="0" algn="l" defTabSz="809625"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a:ln>
                            <a:noFill/>
                          </a:ln>
                          <a:solidFill>
                            <a:srgbClr val="FFFFFF"/>
                          </a:solidFill>
                          <a:effectLst/>
                          <a:latin typeface="Times New Roman" pitchFamily="18" charset="0"/>
                          <a:cs typeface="Times New Roman" pitchFamily="18" charset="0"/>
                        </a:rPr>
                        <a:t>.6498</a:t>
                      </a:r>
                      <a:endParaRPr kumimoji="0" lang="en-US" sz="2100" b="0" i="0" u="none" strike="noStrike" cap="none" normalizeH="0" baseline="0" dirty="0">
                        <a:ln>
                          <a:noFill/>
                        </a:ln>
                        <a:solidFill>
                          <a:srgbClr val="FFFFFF"/>
                        </a:solidFill>
                        <a:effectLst/>
                        <a:latin typeface="Times New Roman" pitchFamily="18" charset="0"/>
                      </a:endParaRPr>
                    </a:p>
                  </a:txBody>
                  <a:tcPr marL="101600" marR="101600" marT="52721" marB="5272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5076" name="Text Box 35"/>
          <p:cNvSpPr txBox="1">
            <a:spLocks noChangeArrowheads="1"/>
          </p:cNvSpPr>
          <p:nvPr/>
        </p:nvSpPr>
        <p:spPr bwMode="auto">
          <a:xfrm>
            <a:off x="4487863" y="4573588"/>
            <a:ext cx="4572000" cy="1212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dirty="0">
                <a:solidFill>
                  <a:schemeClr val="bg1"/>
                </a:solidFill>
                <a:latin typeface="Arial Unicode MS" pitchFamily="34" charset="-128"/>
                <a:ea typeface="Arial Unicode MS" pitchFamily="34" charset="-128"/>
                <a:cs typeface="Arial Unicode MS" pitchFamily="34" charset="-128"/>
              </a:rPr>
              <a:t>Market participants expect that the pound will be worth </a:t>
            </a:r>
            <a:r>
              <a:rPr lang="en-US" altLang="en-US" sz="2400" i="1" dirty="0">
                <a:solidFill>
                  <a:schemeClr val="bg1"/>
                </a:solidFill>
                <a:latin typeface="Arial Unicode MS" pitchFamily="34" charset="-128"/>
                <a:ea typeface="Arial Unicode MS" pitchFamily="34" charset="-128"/>
                <a:cs typeface="Arial Unicode MS" pitchFamily="34" charset="-128"/>
              </a:rPr>
              <a:t>less</a:t>
            </a:r>
            <a:r>
              <a:rPr lang="en-US" altLang="en-US" sz="2400" dirty="0">
                <a:solidFill>
                  <a:schemeClr val="bg1"/>
                </a:solidFill>
                <a:latin typeface="Arial Unicode MS" pitchFamily="34" charset="-128"/>
                <a:ea typeface="Arial Unicode MS" pitchFamily="34" charset="-128"/>
                <a:cs typeface="Arial Unicode MS" pitchFamily="34" charset="-128"/>
              </a:rPr>
              <a:t> in dollars in six months.</a:t>
            </a:r>
          </a:p>
        </p:txBody>
      </p:sp>
      <p:sp>
        <p:nvSpPr>
          <p:cNvPr id="45077"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
        <p:nvSpPr>
          <p:cNvPr id="45078" name="Rectangle 20"/>
          <p:cNvSpPr>
            <a:spLocks noGrp="1" noChangeArrowheads="1"/>
          </p:cNvSpPr>
          <p:nvPr>
            <p:ph type="ftr" sz="quarter" idx="10"/>
          </p:nvPr>
        </p:nvSpPr>
        <p:spPr bwMode="auto">
          <a:xfrm>
            <a:off x="5867400" y="6553200"/>
            <a:ext cx="2895600" cy="30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126252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dirty="0"/>
              <a:t>Forward premium/discount</a:t>
            </a:r>
          </a:p>
        </p:txBody>
      </p:sp>
      <p:sp>
        <p:nvSpPr>
          <p:cNvPr id="47107" name="Rectangle 3"/>
          <p:cNvSpPr>
            <a:spLocks noGrp="1" noChangeArrowheads="1"/>
          </p:cNvSpPr>
          <p:nvPr>
            <p:ph idx="1"/>
          </p:nvPr>
        </p:nvSpPr>
        <p:spPr bwMode="auto">
          <a:xfrm>
            <a:off x="779463" y="1828800"/>
            <a:ext cx="7583487" cy="4724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Suppose that S($/¥) = 0.010094 and F</a:t>
            </a:r>
            <a:r>
              <a:rPr lang="en-US" altLang="en-US" baseline="-25000" dirty="0"/>
              <a:t>3</a:t>
            </a:r>
            <a:r>
              <a:rPr lang="en-US" altLang="en-US" dirty="0"/>
              <a:t>($/¥) = 0.010099 delivering in 94 days.</a:t>
            </a:r>
          </a:p>
          <a:p>
            <a:r>
              <a:rPr lang="en-US" altLang="en-US" dirty="0">
                <a:solidFill>
                  <a:srgbClr val="FF0000"/>
                </a:solidFill>
              </a:rPr>
              <a:t>In American terms</a:t>
            </a:r>
            <a:r>
              <a:rPr lang="en-US" altLang="en-US" dirty="0"/>
              <a:t>, the 3-month forward </a:t>
            </a:r>
            <a:r>
              <a:rPr lang="en-US" altLang="en-US" dirty="0">
                <a:solidFill>
                  <a:srgbClr val="FF0000"/>
                </a:solidFill>
              </a:rPr>
              <a:t>premium</a:t>
            </a:r>
            <a:r>
              <a:rPr lang="en-US" altLang="en-US" dirty="0"/>
              <a:t> for </a:t>
            </a:r>
            <a:r>
              <a:rPr lang="en-US" altLang="en-US" dirty="0">
                <a:solidFill>
                  <a:srgbClr val="FF0000"/>
                </a:solidFill>
              </a:rPr>
              <a:t>¥</a:t>
            </a:r>
            <a:r>
              <a:rPr lang="en-US" altLang="en-US" dirty="0"/>
              <a:t> is:</a:t>
            </a:r>
          </a:p>
          <a:p>
            <a:r>
              <a:rPr lang="en-US" altLang="en-US" dirty="0" err="1"/>
              <a:t>f</a:t>
            </a:r>
            <a:r>
              <a:rPr lang="en-US" altLang="en-US" baseline="-25000" dirty="0" err="1"/>
              <a:t>N,j</a:t>
            </a:r>
            <a:r>
              <a:rPr lang="en-US" altLang="en-US" baseline="-25000" dirty="0"/>
              <a:t> </a:t>
            </a:r>
            <a:r>
              <a:rPr lang="en-US" altLang="en-US" dirty="0"/>
              <a:t>= f</a:t>
            </a:r>
            <a:r>
              <a:rPr lang="en-US" altLang="en-US" baseline="-25000" dirty="0"/>
              <a:t>3,¥ </a:t>
            </a:r>
            <a:r>
              <a:rPr lang="en-US" altLang="en-US" dirty="0"/>
              <a:t> = {[F</a:t>
            </a:r>
            <a:r>
              <a:rPr lang="en-US" altLang="en-US" baseline="-25000" dirty="0"/>
              <a:t>N</a:t>
            </a:r>
            <a:r>
              <a:rPr lang="en-US" altLang="en-US" dirty="0"/>
              <a:t>($/¥) – S($/¥)] / S($/¥)} × (360/days) = {[0.010099 – 0.010094] / 0.010094} × (360 /94) = 0.19%.</a:t>
            </a:r>
          </a:p>
          <a:p>
            <a:r>
              <a:rPr lang="en-US" altLang="en-US" dirty="0"/>
              <a:t>¥ is trading at a 0.19% premium versus the $ for delivery in 94 days.</a:t>
            </a:r>
          </a:p>
          <a:p>
            <a:r>
              <a:rPr lang="en-US" altLang="en-US" dirty="0"/>
              <a:t>The market expects ¥ to appreciate relative to $; that is, the market expects $ to depreciate relative to ¥.</a:t>
            </a:r>
          </a:p>
          <a:p>
            <a:pPr marL="0" indent="0">
              <a:buNone/>
            </a:pPr>
            <a:endParaRPr lang="en-US" altLang="en-US" dirty="0"/>
          </a:p>
        </p:txBody>
      </p:sp>
      <p:sp>
        <p:nvSpPr>
          <p:cNvPr id="47111"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
        <p:nvSpPr>
          <p:cNvPr id="47112" name="Rectangle 20"/>
          <p:cNvSpPr>
            <a:spLocks noGrp="1" noChangeArrowheads="1"/>
          </p:cNvSpPr>
          <p:nvPr>
            <p:ph type="ftr" sz="quarter" idx="10"/>
          </p:nvPr>
        </p:nvSpPr>
        <p:spPr bwMode="auto">
          <a:xfrm>
            <a:off x="5867400" y="6553200"/>
            <a:ext cx="2895600" cy="30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690195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dirty="0"/>
              <a:t>Forward premium/discount</a:t>
            </a:r>
          </a:p>
        </p:txBody>
      </p:sp>
      <p:sp>
        <p:nvSpPr>
          <p:cNvPr id="47107" name="Rectangle 3"/>
          <p:cNvSpPr>
            <a:spLocks noGrp="1" noChangeArrowheads="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dirty="0"/>
              <a:t>It must be true that, in European terms, S(¥/$) = 99.07 and F</a:t>
            </a:r>
            <a:r>
              <a:rPr lang="en-US" altLang="en-US" baseline="-25000" dirty="0"/>
              <a:t>3</a:t>
            </a:r>
            <a:r>
              <a:rPr lang="en-US" altLang="en-US" dirty="0"/>
              <a:t>(¥/$) = 99.02 delivering in 94 days.</a:t>
            </a:r>
          </a:p>
          <a:p>
            <a:r>
              <a:rPr lang="en-US" altLang="en-US" dirty="0">
                <a:solidFill>
                  <a:srgbClr val="FF0000"/>
                </a:solidFill>
              </a:rPr>
              <a:t>In European terms</a:t>
            </a:r>
            <a:r>
              <a:rPr lang="en-US" altLang="en-US" dirty="0"/>
              <a:t>, the 3-month forward </a:t>
            </a:r>
            <a:r>
              <a:rPr lang="en-US" altLang="en-US" dirty="0">
                <a:solidFill>
                  <a:srgbClr val="FF0000"/>
                </a:solidFill>
              </a:rPr>
              <a:t>discount</a:t>
            </a:r>
            <a:r>
              <a:rPr lang="en-US" altLang="en-US" dirty="0"/>
              <a:t> for </a:t>
            </a:r>
            <a:r>
              <a:rPr lang="en-US" altLang="en-US" dirty="0">
                <a:solidFill>
                  <a:srgbClr val="FF0000"/>
                </a:solidFill>
              </a:rPr>
              <a:t>$</a:t>
            </a:r>
            <a:r>
              <a:rPr lang="en-US" altLang="en-US" dirty="0"/>
              <a:t> is:</a:t>
            </a:r>
          </a:p>
          <a:p>
            <a:r>
              <a:rPr lang="en-US" altLang="en-US" dirty="0" err="1"/>
              <a:t>f</a:t>
            </a:r>
            <a:r>
              <a:rPr lang="en-US" altLang="en-US" baseline="-25000" dirty="0" err="1"/>
              <a:t>N</a:t>
            </a:r>
            <a:r>
              <a:rPr lang="en-US" altLang="en-US" baseline="-25000" dirty="0"/>
              <a:t>,$ </a:t>
            </a:r>
            <a:r>
              <a:rPr lang="en-US" altLang="en-US" dirty="0"/>
              <a:t>= f</a:t>
            </a:r>
            <a:r>
              <a:rPr lang="en-US" altLang="en-US" baseline="-25000" dirty="0"/>
              <a:t>3,$ </a:t>
            </a:r>
            <a:r>
              <a:rPr lang="en-US" altLang="en-US" dirty="0"/>
              <a:t> = {[F</a:t>
            </a:r>
            <a:r>
              <a:rPr lang="en-US" altLang="en-US" baseline="-25000" dirty="0"/>
              <a:t>N</a:t>
            </a:r>
            <a:r>
              <a:rPr lang="en-US" altLang="en-US" dirty="0"/>
              <a:t>(¥/$) – S(¥/$)] / S(¥/$)} × (360/days) = {[99.02 – 99.07] / 99.07} × (360 /94) = -0.19%.</a:t>
            </a:r>
          </a:p>
          <a:p>
            <a:r>
              <a:rPr lang="en-US" altLang="en-US" dirty="0"/>
              <a:t>$ is trading at a -0.19% discount versus the ¥ for delivery in 94 days.</a:t>
            </a:r>
          </a:p>
          <a:p>
            <a:r>
              <a:rPr lang="en-US" altLang="en-US" dirty="0"/>
              <a:t>The market expects $ to depreciate relative to ¥.</a:t>
            </a:r>
          </a:p>
        </p:txBody>
      </p:sp>
      <p:sp>
        <p:nvSpPr>
          <p:cNvPr id="47111"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
        <p:nvSpPr>
          <p:cNvPr id="47112" name="Rectangle 20"/>
          <p:cNvSpPr>
            <a:spLocks noGrp="1" noChangeArrowheads="1"/>
          </p:cNvSpPr>
          <p:nvPr>
            <p:ph type="ftr" sz="quarter" idx="10"/>
          </p:nvPr>
        </p:nvSpPr>
        <p:spPr bwMode="auto">
          <a:xfrm>
            <a:off x="5867400" y="6553200"/>
            <a:ext cx="2895600" cy="30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652143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rtlCol="0">
            <a:normAutofit/>
          </a:bodyPr>
          <a:lstStyle/>
          <a:p>
            <a:pPr fontAlgn="auto">
              <a:spcAft>
                <a:spcPts val="0"/>
              </a:spcAft>
              <a:defRPr/>
            </a:pPr>
            <a:r>
              <a:rPr lang="en-US" altLang="en-US" dirty="0"/>
              <a:t>Long and short positions</a:t>
            </a:r>
          </a:p>
        </p:txBody>
      </p:sp>
      <p:sp>
        <p:nvSpPr>
          <p:cNvPr id="48131" name="Rectangle 3"/>
          <p:cNvSpPr>
            <a:spLocks noGrp="1" noChangeArrowheads="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If you have agreed to sell anything (spot or forward), you are taking a “short” position.</a:t>
            </a:r>
          </a:p>
          <a:p>
            <a:r>
              <a:rPr lang="en-US" altLang="en-US" dirty="0"/>
              <a:t>If you have agreed to buy anything (forward or spot), you are “long.”</a:t>
            </a:r>
          </a:p>
          <a:p>
            <a:r>
              <a:rPr lang="en-US" altLang="en-US" dirty="0"/>
              <a:t>That is, if you have agreed to sell an FX forward, you are shorting, and if you have agreed to buy an FX forward, you are taking a long position.</a:t>
            </a:r>
          </a:p>
          <a:p>
            <a:endParaRPr lang="en-US" altLang="en-US" dirty="0"/>
          </a:p>
        </p:txBody>
      </p:sp>
      <p:sp>
        <p:nvSpPr>
          <p:cNvPr id="48132"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
        <p:nvSpPr>
          <p:cNvPr id="48133" name="Rectangle 20"/>
          <p:cNvSpPr>
            <a:spLocks noGrp="1" noChangeArrowheads="1"/>
          </p:cNvSpPr>
          <p:nvPr>
            <p:ph type="ftr" sz="quarter" idx="10"/>
          </p:nvPr>
        </p:nvSpPr>
        <p:spPr bwMode="auto">
          <a:xfrm>
            <a:off x="5867400" y="6553200"/>
            <a:ext cx="2895600" cy="30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4101459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speculative forward position</a:t>
            </a:r>
          </a:p>
        </p:txBody>
      </p:sp>
      <p:sp>
        <p:nvSpPr>
          <p:cNvPr id="3" name="Content Placeholder 2"/>
          <p:cNvSpPr>
            <a:spLocks noGrp="1"/>
          </p:cNvSpPr>
          <p:nvPr>
            <p:ph idx="1"/>
          </p:nvPr>
        </p:nvSpPr>
        <p:spPr>
          <a:xfrm>
            <a:off x="779463" y="1828799"/>
            <a:ext cx="7583487" cy="4606483"/>
          </a:xfrm>
        </p:spPr>
        <p:txBody>
          <a:bodyPr>
            <a:normAutofit fontScale="92500" lnSpcReduction="20000"/>
          </a:bodyPr>
          <a:lstStyle/>
          <a:p>
            <a:r>
              <a:rPr lang="en-US" dirty="0"/>
              <a:t>Consider the following quotes: S(¥/$) = 101.00 and </a:t>
            </a:r>
            <a:r>
              <a:rPr lang="en-US" dirty="0">
                <a:solidFill>
                  <a:srgbClr val="FF0000"/>
                </a:solidFill>
              </a:rPr>
              <a:t>F</a:t>
            </a:r>
            <a:r>
              <a:rPr lang="en-US" baseline="-25000" dirty="0">
                <a:solidFill>
                  <a:srgbClr val="FF0000"/>
                </a:solidFill>
              </a:rPr>
              <a:t>3</a:t>
            </a:r>
            <a:r>
              <a:rPr lang="en-US" dirty="0">
                <a:solidFill>
                  <a:srgbClr val="FF0000"/>
                </a:solidFill>
              </a:rPr>
              <a:t>(¥/$) = 101.55</a:t>
            </a:r>
            <a:r>
              <a:rPr lang="en-US" dirty="0"/>
              <a:t>.</a:t>
            </a:r>
          </a:p>
          <a:p>
            <a:r>
              <a:rPr lang="en-US" dirty="0"/>
              <a:t>Suppose your research suggests that the spot rate for ¥/$ in three months will be 103.00.</a:t>
            </a:r>
          </a:p>
          <a:p>
            <a:r>
              <a:rPr lang="en-US" dirty="0"/>
              <a:t>Trading: you </a:t>
            </a:r>
            <a:r>
              <a:rPr lang="en-US" dirty="0">
                <a:solidFill>
                  <a:srgbClr val="FF0000"/>
                </a:solidFill>
              </a:rPr>
              <a:t>sell (short) ¥ forward </a:t>
            </a:r>
            <a:r>
              <a:rPr lang="en-US" dirty="0"/>
              <a:t>contract against $ today.</a:t>
            </a:r>
          </a:p>
          <a:p>
            <a:r>
              <a:rPr lang="en-US" dirty="0"/>
              <a:t>If you are right, ¥/$ becomes 103.00 in three months.  You buy spot at that time: convert $1 into ¥103.  You then </a:t>
            </a:r>
            <a:r>
              <a:rPr lang="en-US" dirty="0">
                <a:solidFill>
                  <a:srgbClr val="FF0000"/>
                </a:solidFill>
              </a:rPr>
              <a:t>deliver ¥101.55 on your forward </a:t>
            </a:r>
            <a:r>
              <a:rPr lang="en-US" dirty="0"/>
              <a:t>to obtain $1.</a:t>
            </a:r>
          </a:p>
          <a:p>
            <a:r>
              <a:rPr lang="en-US" dirty="0"/>
              <a:t>The trading profit is ¥1.45.</a:t>
            </a:r>
          </a:p>
          <a:p>
            <a:r>
              <a:rPr lang="en-US" dirty="0"/>
              <a:t>Note that this speculative short trade involves risk.  You make (loss) money if the spot ¥/$ three months later is higher (lower) than the forward ¥/$ today.</a:t>
            </a:r>
          </a:p>
        </p:txBody>
      </p:sp>
    </p:spTree>
    <p:extLst>
      <p:ext uri="{BB962C8B-B14F-4D97-AF65-F5344CB8AC3E}">
        <p14:creationId xmlns:p14="http://schemas.microsoft.com/office/powerpoint/2010/main" val="2570749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rtlCol="0">
            <a:normAutofit fontScale="90000"/>
          </a:bodyPr>
          <a:lstStyle/>
          <a:p>
            <a:pPr fontAlgn="auto">
              <a:spcAft>
                <a:spcPts val="0"/>
              </a:spcAft>
              <a:defRPr/>
            </a:pPr>
            <a:r>
              <a:rPr lang="en-US" altLang="en-US" dirty="0"/>
              <a:t>Non-deliverable forward (NDF) contracts</a:t>
            </a:r>
          </a:p>
        </p:txBody>
      </p:sp>
      <p:sp>
        <p:nvSpPr>
          <p:cNvPr id="50179" name="Content Placeholder 2"/>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t>Due to government capital controls, the currencies of some emerging market countries are not freely traded.</a:t>
            </a:r>
          </a:p>
          <a:p>
            <a:r>
              <a:rPr lang="en-US" altLang="en-US" sz="2400" dirty="0"/>
              <a:t>For many of these currencies, trading in </a:t>
            </a:r>
            <a:r>
              <a:rPr lang="en-US" altLang="en-US" sz="2400" i="1" dirty="0"/>
              <a:t>non-deliverable</a:t>
            </a:r>
            <a:r>
              <a:rPr lang="en-US" altLang="en-US" sz="2400" dirty="0"/>
              <a:t> </a:t>
            </a:r>
            <a:r>
              <a:rPr lang="en-US" altLang="en-US" sz="2400" i="1" dirty="0"/>
              <a:t>forward contracts </a:t>
            </a:r>
            <a:r>
              <a:rPr lang="en-US" altLang="en-US" sz="2400" dirty="0"/>
              <a:t>exists.</a:t>
            </a:r>
          </a:p>
          <a:p>
            <a:r>
              <a:rPr lang="en-US" altLang="en-US" sz="2400" dirty="0"/>
              <a:t>A non-deliverable forward contract is settled in cash, usually U.S. dollars.</a:t>
            </a:r>
          </a:p>
        </p:txBody>
      </p:sp>
      <p:sp>
        <p:nvSpPr>
          <p:cNvPr id="50180"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
        <p:nvSpPr>
          <p:cNvPr id="50181" name="Rectangle 20"/>
          <p:cNvSpPr>
            <a:spLocks noGrp="1" noChangeArrowheads="1"/>
          </p:cNvSpPr>
          <p:nvPr>
            <p:ph type="ftr" sz="quarter" idx="10"/>
          </p:nvPr>
        </p:nvSpPr>
        <p:spPr bwMode="auto">
          <a:xfrm>
            <a:off x="5867400" y="6553200"/>
            <a:ext cx="2895600" cy="30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4280218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4BD4C-D034-D54E-9F12-969D1DA49DAC}"/>
              </a:ext>
            </a:extLst>
          </p:cNvPr>
          <p:cNvSpPr>
            <a:spLocks noGrp="1"/>
          </p:cNvSpPr>
          <p:nvPr>
            <p:ph type="title"/>
          </p:nvPr>
        </p:nvSpPr>
        <p:spPr/>
        <p:txBody>
          <a:bodyPr/>
          <a:lstStyle/>
          <a:p>
            <a:r>
              <a:rPr lang="en-US" dirty="0"/>
              <a:t>An example of NDF</a:t>
            </a:r>
          </a:p>
        </p:txBody>
      </p:sp>
      <p:sp>
        <p:nvSpPr>
          <p:cNvPr id="3" name="Content Placeholder 2">
            <a:extLst>
              <a:ext uri="{FF2B5EF4-FFF2-40B4-BE49-F238E27FC236}">
                <a16:creationId xmlns:a16="http://schemas.microsoft.com/office/drawing/2014/main" id="{C9128042-A358-E44E-8329-85B724465126}"/>
              </a:ext>
            </a:extLst>
          </p:cNvPr>
          <p:cNvSpPr>
            <a:spLocks noGrp="1"/>
          </p:cNvSpPr>
          <p:nvPr>
            <p:ph idx="1"/>
          </p:nvPr>
        </p:nvSpPr>
        <p:spPr/>
        <p:txBody>
          <a:bodyPr/>
          <a:lstStyle/>
          <a:p>
            <a:r>
              <a:rPr lang="en-US" dirty="0"/>
              <a:t>“RMB non-deliverable forward (NDF), a kind of cash settled foreign exchange forward contract between customer and BOC Macau on USD/CNY, where the net gain or loss is settled in USD at the settlement date by taking the difference between the agreed upon forward exchange rate and the fixing spot rate at the maturity date, for an agreed upon notional amount. Customer can buy or sell USD/CNY without physical delivery of notional amount and with only cash settled gain or loss in USD.”</a:t>
            </a:r>
          </a:p>
          <a:p>
            <a:r>
              <a:rPr lang="en-US" dirty="0"/>
              <a:t>Source: Bank of China</a:t>
            </a:r>
          </a:p>
        </p:txBody>
      </p:sp>
    </p:spTree>
    <p:extLst>
      <p:ext uri="{BB962C8B-B14F-4D97-AF65-F5344CB8AC3E}">
        <p14:creationId xmlns:p14="http://schemas.microsoft.com/office/powerpoint/2010/main" val="1974960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Forward cross rate</a:t>
            </a:r>
          </a:p>
        </p:txBody>
      </p:sp>
      <p:sp>
        <p:nvSpPr>
          <p:cNvPr id="3" name="Content Placeholder 2"/>
          <p:cNvSpPr>
            <a:spLocks noGrp="1"/>
          </p:cNvSpPr>
          <p:nvPr>
            <p:ph idx="1"/>
          </p:nvPr>
        </p:nvSpPr>
        <p:spPr/>
        <p:txBody>
          <a:bodyPr>
            <a:normAutofit/>
          </a:bodyPr>
          <a:lstStyle/>
          <a:p>
            <a:r>
              <a:rPr lang="en-US" sz="2400" dirty="0"/>
              <a:t>Forward cross rates are calculated in an analogous manner to spot cross rates.</a:t>
            </a:r>
          </a:p>
        </p:txBody>
      </p:sp>
    </p:spTree>
    <p:extLst>
      <p:ext uri="{BB962C8B-B14F-4D97-AF65-F5344CB8AC3E}">
        <p14:creationId xmlns:p14="http://schemas.microsoft.com/office/powerpoint/2010/main" val="2545662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rtlCol="0">
            <a:normAutofit/>
          </a:bodyPr>
          <a:lstStyle/>
          <a:p>
            <a:pPr fontAlgn="auto">
              <a:spcAft>
                <a:spcPts val="0"/>
              </a:spcAft>
              <a:defRPr/>
            </a:pPr>
            <a:r>
              <a:rPr lang="en-US" altLang="en-US" dirty="0"/>
              <a:t>Exchange-traded currency funds</a:t>
            </a:r>
          </a:p>
        </p:txBody>
      </p:sp>
      <p:sp>
        <p:nvSpPr>
          <p:cNvPr id="54275" name="Rectangle 3"/>
          <p:cNvSpPr>
            <a:spLocks noGrp="1" noChangeArrowheads="1"/>
          </p:cNvSpPr>
          <p:nvPr>
            <p:ph idx="1"/>
          </p:nvPr>
        </p:nvSpPr>
        <p:spPr bwMode="auto">
          <a:xfrm>
            <a:off x="779463" y="1828800"/>
            <a:ext cx="7583487" cy="4724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a:lnSpc>
                <a:spcPct val="80000"/>
              </a:lnSpc>
            </a:pPr>
            <a:r>
              <a:rPr lang="en-US" altLang="en-US" sz="2600" dirty="0"/>
              <a:t>Individual shares are denominated in the U.S. dollar and trade on the New York Stock Exchange. </a:t>
            </a:r>
          </a:p>
          <a:p>
            <a:pPr lvl="1">
              <a:lnSpc>
                <a:spcPct val="80000"/>
              </a:lnSpc>
            </a:pPr>
            <a:r>
              <a:rPr lang="en-US" altLang="en-US" sz="2400" dirty="0"/>
              <a:t>Consider an ETF where each share represents 100 euros. The price of one share at any point in time will reflect the spot dollar value of 100 euros plus accumulated interest minus expenses.</a:t>
            </a:r>
          </a:p>
          <a:p>
            <a:pPr lvl="1">
              <a:lnSpc>
                <a:spcPct val="80000"/>
              </a:lnSpc>
            </a:pPr>
            <a:r>
              <a:rPr lang="en-US" altLang="en-US" sz="2400" dirty="0"/>
              <a:t>FXE: </a:t>
            </a:r>
            <a:r>
              <a:rPr lang="en-US" sz="2400" dirty="0"/>
              <a:t>Guggenheim </a:t>
            </a:r>
            <a:r>
              <a:rPr lang="en-US" sz="2400" dirty="0" err="1"/>
              <a:t>CurrencyShares</a:t>
            </a:r>
            <a:r>
              <a:rPr lang="en-US" sz="2400" dirty="0"/>
              <a:t> Euro Trust</a:t>
            </a:r>
            <a:endParaRPr lang="en-US" altLang="en-US" sz="2400" dirty="0"/>
          </a:p>
          <a:p>
            <a:pPr>
              <a:lnSpc>
                <a:spcPct val="80000"/>
              </a:lnSpc>
            </a:pPr>
            <a:r>
              <a:rPr lang="en-US" altLang="en-US" sz="2600" dirty="0"/>
              <a:t>A number of additional currency trusts exist on the Australian dollar, British pound sterling, Canadian dollar, Mexican peso, Swedish krona, and the Swiss franc.</a:t>
            </a:r>
          </a:p>
          <a:p>
            <a:pPr>
              <a:lnSpc>
                <a:spcPct val="80000"/>
              </a:lnSpc>
            </a:pPr>
            <a:r>
              <a:rPr lang="en-US" altLang="en-US" sz="2600" dirty="0"/>
              <a:t>Currency is now recognized as a distinct asset class, like stocks and bonds. Currency ETFs facilitate investing in these currencies.</a:t>
            </a:r>
          </a:p>
        </p:txBody>
      </p:sp>
      <p:sp>
        <p:nvSpPr>
          <p:cNvPr id="54276"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
        <p:nvSpPr>
          <p:cNvPr id="54277" name="Rectangle 20"/>
          <p:cNvSpPr>
            <a:spLocks noGrp="1" noChangeArrowheads="1"/>
          </p:cNvSpPr>
          <p:nvPr>
            <p:ph type="ftr" sz="quarter" idx="10"/>
          </p:nvPr>
        </p:nvSpPr>
        <p:spPr bwMode="auto">
          <a:xfrm>
            <a:off x="5867400" y="6553200"/>
            <a:ext cx="2895600" cy="30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916330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Forward point quotation</a:t>
            </a:r>
          </a:p>
        </p:txBody>
      </p:sp>
      <p:sp>
        <p:nvSpPr>
          <p:cNvPr id="3" name="Content Placeholder 2"/>
          <p:cNvSpPr>
            <a:spLocks noGrp="1"/>
          </p:cNvSpPr>
          <p:nvPr>
            <p:ph idx="1"/>
          </p:nvPr>
        </p:nvSpPr>
        <p:spPr/>
        <p:txBody>
          <a:bodyPr/>
          <a:lstStyle/>
          <a:p>
            <a:r>
              <a:rPr lang="en-US" dirty="0"/>
              <a:t>Forward rates are often quoted in terms of forward points.</a:t>
            </a:r>
          </a:p>
          <a:p>
            <a:r>
              <a:rPr lang="en-US" dirty="0"/>
              <a:t>When the second number in a forward point pair (say the forward pair of “3 – 1” for one-month forward) is smaller than the first ( </a:t>
            </a:r>
            <a:r>
              <a:rPr lang="en-US" dirty="0">
                <a:solidFill>
                  <a:srgbClr val="FF0000"/>
                </a:solidFill>
              </a:rPr>
              <a:t>1 &lt; 3</a:t>
            </a:r>
            <a:r>
              <a:rPr lang="en-US" dirty="0"/>
              <a:t>), investors know they are dealing with forward </a:t>
            </a:r>
            <a:r>
              <a:rPr lang="en-US" dirty="0">
                <a:solidFill>
                  <a:srgbClr val="FF0000"/>
                </a:solidFill>
              </a:rPr>
              <a:t>discount</a:t>
            </a:r>
            <a:r>
              <a:rPr lang="en-US" dirty="0"/>
              <a:t>.  Thus, the forward points are subtracted from the spot bid and ask prices to obtain the outright forward rates.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04071805"/>
              </p:ext>
            </p:extLst>
          </p:nvPr>
        </p:nvGraphicFramePr>
        <p:xfrm>
          <a:off x="1524000" y="5036742"/>
          <a:ext cx="6096000" cy="1463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24833">
                <a:tc>
                  <a:txBody>
                    <a:bodyPr/>
                    <a:lstStyle/>
                    <a:p>
                      <a:r>
                        <a:rPr lang="en-US" dirty="0"/>
                        <a:t>CHF/USD spot</a:t>
                      </a:r>
                    </a:p>
                  </a:txBody>
                  <a:tcPr/>
                </a:tc>
                <a:tc>
                  <a:txBody>
                    <a:bodyPr/>
                    <a:lstStyle/>
                    <a:p>
                      <a:r>
                        <a:rPr lang="en-US" dirty="0"/>
                        <a:t>.9421 - .9424</a:t>
                      </a:r>
                    </a:p>
                  </a:txBody>
                  <a:tcPr/>
                </a:tc>
                <a:extLst>
                  <a:ext uri="{0D108BD9-81ED-4DB2-BD59-A6C34878D82A}">
                    <a16:rowId xmlns:a16="http://schemas.microsoft.com/office/drawing/2014/main" val="10000"/>
                  </a:ext>
                </a:extLst>
              </a:tr>
              <a:tr h="324833">
                <a:tc>
                  <a:txBody>
                    <a:bodyPr/>
                    <a:lstStyle/>
                    <a:p>
                      <a:r>
                        <a:rPr lang="en-US" dirty="0"/>
                        <a:t>1-month</a:t>
                      </a:r>
                    </a:p>
                  </a:txBody>
                  <a:tcPr/>
                </a:tc>
                <a:tc>
                  <a:txBody>
                    <a:bodyPr/>
                    <a:lstStyle/>
                    <a:p>
                      <a:r>
                        <a:rPr lang="en-US" dirty="0"/>
                        <a:t>       3 - 1</a:t>
                      </a:r>
                    </a:p>
                  </a:txBody>
                  <a:tcPr/>
                </a:tc>
                <a:extLst>
                  <a:ext uri="{0D108BD9-81ED-4DB2-BD59-A6C34878D82A}">
                    <a16:rowId xmlns:a16="http://schemas.microsoft.com/office/drawing/2014/main" val="10001"/>
                  </a:ext>
                </a:extLst>
              </a:tr>
              <a:tr h="324833">
                <a:tc>
                  <a:txBody>
                    <a:bodyPr/>
                    <a:lstStyle/>
                    <a:p>
                      <a:r>
                        <a:rPr lang="en-US" dirty="0"/>
                        <a:t>3-month</a:t>
                      </a:r>
                    </a:p>
                  </a:txBody>
                  <a:tcPr/>
                </a:tc>
                <a:tc>
                  <a:txBody>
                    <a:bodyPr/>
                    <a:lstStyle/>
                    <a:p>
                      <a:r>
                        <a:rPr lang="en-US" dirty="0"/>
                        <a:t>       9 - 5</a:t>
                      </a:r>
                    </a:p>
                  </a:txBody>
                  <a:tcPr/>
                </a:tc>
                <a:extLst>
                  <a:ext uri="{0D108BD9-81ED-4DB2-BD59-A6C34878D82A}">
                    <a16:rowId xmlns:a16="http://schemas.microsoft.com/office/drawing/2014/main" val="10002"/>
                  </a:ext>
                </a:extLst>
              </a:tr>
              <a:tr h="324833">
                <a:tc>
                  <a:txBody>
                    <a:bodyPr/>
                    <a:lstStyle/>
                    <a:p>
                      <a:r>
                        <a:rPr lang="en-US" dirty="0"/>
                        <a:t>6-month</a:t>
                      </a:r>
                    </a:p>
                  </a:txBody>
                  <a:tcPr/>
                </a:tc>
                <a:tc>
                  <a:txBody>
                    <a:bodyPr/>
                    <a:lstStyle/>
                    <a:p>
                      <a:r>
                        <a:rPr lang="en-US" dirty="0"/>
                        <a:t>     19</a:t>
                      </a:r>
                      <a:r>
                        <a:rPr lang="en-US" baseline="0" dirty="0"/>
                        <a:t> - 13</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55831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FX markets, I</a:t>
            </a:r>
          </a:p>
        </p:txBody>
      </p:sp>
      <p:sp>
        <p:nvSpPr>
          <p:cNvPr id="3" name="Content Placeholder 2"/>
          <p:cNvSpPr>
            <a:spLocks noGrp="1"/>
          </p:cNvSpPr>
          <p:nvPr>
            <p:ph idx="1"/>
          </p:nvPr>
        </p:nvSpPr>
        <p:spPr/>
        <p:txBody>
          <a:bodyPr/>
          <a:lstStyle/>
          <a:p>
            <a:r>
              <a:rPr lang="en-US" sz="2800" dirty="0"/>
              <a:t>Ranging from conversion of currencies, bank deposits of foreign currency, the extension of credit denominated in a foreign currency, foreign trade financing, trading in foreign currency forwards, options and futures, and swaps.</a:t>
            </a:r>
          </a:p>
          <a:p>
            <a:r>
              <a:rPr lang="en-US" sz="2800" dirty="0"/>
              <a:t>Option: a contract giving the owner the right to buy or sell an asset at a specified price at some date in the future.</a:t>
            </a:r>
          </a:p>
          <a:p>
            <a:endParaRPr lang="en-US" dirty="0"/>
          </a:p>
        </p:txBody>
      </p:sp>
    </p:spTree>
    <p:extLst>
      <p:ext uri="{BB962C8B-B14F-4D97-AF65-F5344CB8AC3E}">
        <p14:creationId xmlns:p14="http://schemas.microsoft.com/office/powerpoint/2010/main" val="3020281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Outright forward quotations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13521560"/>
              </p:ext>
            </p:extLst>
          </p:nvPr>
        </p:nvGraphicFramePr>
        <p:xfrm>
          <a:off x="779463" y="1828800"/>
          <a:ext cx="7583487" cy="1854200"/>
        </p:xfrm>
        <a:graphic>
          <a:graphicData uri="http://schemas.openxmlformats.org/drawingml/2006/table">
            <a:tbl>
              <a:tblPr firstRow="1" bandRow="1">
                <a:tableStyleId>{5C22544A-7EE6-4342-B048-85BDC9FD1C3A}</a:tableStyleId>
              </a:tblPr>
              <a:tblGrid>
                <a:gridCol w="2527829">
                  <a:extLst>
                    <a:ext uri="{9D8B030D-6E8A-4147-A177-3AD203B41FA5}">
                      <a16:colId xmlns:a16="http://schemas.microsoft.com/office/drawing/2014/main" val="20000"/>
                    </a:ext>
                  </a:extLst>
                </a:gridCol>
                <a:gridCol w="2527829">
                  <a:extLst>
                    <a:ext uri="{9D8B030D-6E8A-4147-A177-3AD203B41FA5}">
                      <a16:colId xmlns:a16="http://schemas.microsoft.com/office/drawing/2014/main" val="20001"/>
                    </a:ext>
                  </a:extLst>
                </a:gridCol>
                <a:gridCol w="2527829">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Forward point</a:t>
                      </a:r>
                    </a:p>
                  </a:txBody>
                  <a:tcPr/>
                </a:tc>
                <a:tc>
                  <a:txBody>
                    <a:bodyPr/>
                    <a:lstStyle/>
                    <a:p>
                      <a:r>
                        <a:rPr lang="en-US" dirty="0"/>
                        <a:t>Outright quotation</a:t>
                      </a:r>
                    </a:p>
                  </a:txBody>
                  <a:tcPr/>
                </a:tc>
                <a:extLst>
                  <a:ext uri="{0D108BD9-81ED-4DB2-BD59-A6C34878D82A}">
                    <a16:rowId xmlns:a16="http://schemas.microsoft.com/office/drawing/2014/main" val="10000"/>
                  </a:ext>
                </a:extLst>
              </a:tr>
              <a:tr h="370840">
                <a:tc>
                  <a:txBody>
                    <a:bodyPr/>
                    <a:lstStyle/>
                    <a:p>
                      <a:r>
                        <a:rPr lang="en-US" dirty="0"/>
                        <a:t>CHF/USD spot</a:t>
                      </a:r>
                    </a:p>
                  </a:txBody>
                  <a:tcPr/>
                </a:tc>
                <a:tc>
                  <a:txBody>
                    <a:bodyPr/>
                    <a:lstStyle/>
                    <a:p>
                      <a:endParaRPr lang="en-US"/>
                    </a:p>
                  </a:txBody>
                  <a:tcPr/>
                </a:tc>
                <a:tc>
                  <a:txBody>
                    <a:bodyPr/>
                    <a:lstStyle/>
                    <a:p>
                      <a:r>
                        <a:rPr lang="en-US" dirty="0"/>
                        <a:t>.9421 - .9424</a:t>
                      </a:r>
                    </a:p>
                  </a:txBody>
                  <a:tcPr/>
                </a:tc>
                <a:extLst>
                  <a:ext uri="{0D108BD9-81ED-4DB2-BD59-A6C34878D82A}">
                    <a16:rowId xmlns:a16="http://schemas.microsoft.com/office/drawing/2014/main" val="10001"/>
                  </a:ext>
                </a:extLst>
              </a:tr>
              <a:tr h="370840">
                <a:tc>
                  <a:txBody>
                    <a:bodyPr/>
                    <a:lstStyle/>
                    <a:p>
                      <a:r>
                        <a:rPr lang="en-US" dirty="0"/>
                        <a:t>1-month</a:t>
                      </a:r>
                    </a:p>
                  </a:txBody>
                  <a:tcPr/>
                </a:tc>
                <a:tc>
                  <a:txBody>
                    <a:bodyPr/>
                    <a:lstStyle/>
                    <a:p>
                      <a:r>
                        <a:rPr lang="en-US" dirty="0"/>
                        <a:t>3 - 1</a:t>
                      </a:r>
                    </a:p>
                  </a:txBody>
                  <a:tcPr/>
                </a:tc>
                <a:tc>
                  <a:txBody>
                    <a:bodyPr/>
                    <a:lstStyle/>
                    <a:p>
                      <a:r>
                        <a:rPr lang="en-US" dirty="0"/>
                        <a:t>.9418 - .9423</a:t>
                      </a:r>
                    </a:p>
                  </a:txBody>
                  <a:tcPr/>
                </a:tc>
                <a:extLst>
                  <a:ext uri="{0D108BD9-81ED-4DB2-BD59-A6C34878D82A}">
                    <a16:rowId xmlns:a16="http://schemas.microsoft.com/office/drawing/2014/main" val="10002"/>
                  </a:ext>
                </a:extLst>
              </a:tr>
              <a:tr h="370840">
                <a:tc>
                  <a:txBody>
                    <a:bodyPr/>
                    <a:lstStyle/>
                    <a:p>
                      <a:r>
                        <a:rPr lang="en-US" dirty="0"/>
                        <a:t>3-month</a:t>
                      </a:r>
                    </a:p>
                  </a:txBody>
                  <a:tcPr/>
                </a:tc>
                <a:tc>
                  <a:txBody>
                    <a:bodyPr/>
                    <a:lstStyle/>
                    <a:p>
                      <a:r>
                        <a:rPr lang="en-US" dirty="0"/>
                        <a:t>9 -</a:t>
                      </a:r>
                      <a:r>
                        <a:rPr lang="en-US" baseline="0" dirty="0"/>
                        <a:t> 5</a:t>
                      </a:r>
                      <a:endParaRPr lang="en-US" dirty="0"/>
                    </a:p>
                  </a:txBody>
                  <a:tcPr/>
                </a:tc>
                <a:tc>
                  <a:txBody>
                    <a:bodyPr/>
                    <a:lstStyle/>
                    <a:p>
                      <a:r>
                        <a:rPr lang="en-US" dirty="0"/>
                        <a:t>.9412 - .9419</a:t>
                      </a:r>
                    </a:p>
                  </a:txBody>
                  <a:tcPr/>
                </a:tc>
                <a:extLst>
                  <a:ext uri="{0D108BD9-81ED-4DB2-BD59-A6C34878D82A}">
                    <a16:rowId xmlns:a16="http://schemas.microsoft.com/office/drawing/2014/main" val="10003"/>
                  </a:ext>
                </a:extLst>
              </a:tr>
              <a:tr h="370840">
                <a:tc>
                  <a:txBody>
                    <a:bodyPr/>
                    <a:lstStyle/>
                    <a:p>
                      <a:r>
                        <a:rPr lang="en-US" dirty="0"/>
                        <a:t>6-month</a:t>
                      </a:r>
                    </a:p>
                  </a:txBody>
                  <a:tcPr/>
                </a:tc>
                <a:tc>
                  <a:txBody>
                    <a:bodyPr/>
                    <a:lstStyle/>
                    <a:p>
                      <a:r>
                        <a:rPr lang="en-US" dirty="0"/>
                        <a:t>19 - 13</a:t>
                      </a:r>
                    </a:p>
                  </a:txBody>
                  <a:tcPr/>
                </a:tc>
                <a:tc>
                  <a:txBody>
                    <a:bodyPr/>
                    <a:lstStyle/>
                    <a:p>
                      <a:r>
                        <a:rPr lang="en-US" dirty="0"/>
                        <a:t>.9402 - .9411</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63075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Forward premium</a:t>
            </a:r>
          </a:p>
        </p:txBody>
      </p:sp>
      <p:sp>
        <p:nvSpPr>
          <p:cNvPr id="3" name="Content Placeholder 2"/>
          <p:cNvSpPr>
            <a:spLocks noGrp="1"/>
          </p:cNvSpPr>
          <p:nvPr>
            <p:ph idx="1"/>
          </p:nvPr>
        </p:nvSpPr>
        <p:spPr/>
        <p:txBody>
          <a:bodyPr/>
          <a:lstStyle/>
          <a:p>
            <a:r>
              <a:rPr lang="en-US" dirty="0"/>
              <a:t>When the second number in a forward point pair is larger than the first, investors know they are dealing with forward premium.  Thus, the forward points are added to the spot bid and ask prices to obtain the outright forward rates.</a:t>
            </a:r>
          </a:p>
          <a:p>
            <a:endParaRPr lang="en-US" dirty="0"/>
          </a:p>
        </p:txBody>
      </p:sp>
    </p:spTree>
    <p:extLst>
      <p:ext uri="{BB962C8B-B14F-4D97-AF65-F5344CB8AC3E}">
        <p14:creationId xmlns:p14="http://schemas.microsoft.com/office/powerpoint/2010/main" val="38297968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Outright quotation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4046097"/>
              </p:ext>
            </p:extLst>
          </p:nvPr>
        </p:nvGraphicFramePr>
        <p:xfrm>
          <a:off x="779463" y="1828800"/>
          <a:ext cx="7583487" cy="1854200"/>
        </p:xfrm>
        <a:graphic>
          <a:graphicData uri="http://schemas.openxmlformats.org/drawingml/2006/table">
            <a:tbl>
              <a:tblPr firstRow="1" bandRow="1">
                <a:tableStyleId>{5C22544A-7EE6-4342-B048-85BDC9FD1C3A}</a:tableStyleId>
              </a:tblPr>
              <a:tblGrid>
                <a:gridCol w="2527829">
                  <a:extLst>
                    <a:ext uri="{9D8B030D-6E8A-4147-A177-3AD203B41FA5}">
                      <a16:colId xmlns:a16="http://schemas.microsoft.com/office/drawing/2014/main" val="20000"/>
                    </a:ext>
                  </a:extLst>
                </a:gridCol>
                <a:gridCol w="2527829">
                  <a:extLst>
                    <a:ext uri="{9D8B030D-6E8A-4147-A177-3AD203B41FA5}">
                      <a16:colId xmlns:a16="http://schemas.microsoft.com/office/drawing/2014/main" val="20001"/>
                    </a:ext>
                  </a:extLst>
                </a:gridCol>
                <a:gridCol w="2527829">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Forward point</a:t>
                      </a:r>
                    </a:p>
                  </a:txBody>
                  <a:tcPr/>
                </a:tc>
                <a:tc>
                  <a:txBody>
                    <a:bodyPr/>
                    <a:lstStyle/>
                    <a:p>
                      <a:r>
                        <a:rPr lang="en-US" dirty="0"/>
                        <a:t>Outright quotation</a:t>
                      </a:r>
                    </a:p>
                  </a:txBody>
                  <a:tcPr/>
                </a:tc>
                <a:extLst>
                  <a:ext uri="{0D108BD9-81ED-4DB2-BD59-A6C34878D82A}">
                    <a16:rowId xmlns:a16="http://schemas.microsoft.com/office/drawing/2014/main" val="10000"/>
                  </a:ext>
                </a:extLst>
              </a:tr>
              <a:tr h="370840">
                <a:tc>
                  <a:txBody>
                    <a:bodyPr/>
                    <a:lstStyle/>
                    <a:p>
                      <a:r>
                        <a:rPr lang="en-US" dirty="0"/>
                        <a:t>$/€ spot</a:t>
                      </a:r>
                    </a:p>
                  </a:txBody>
                  <a:tcPr/>
                </a:tc>
                <a:tc>
                  <a:txBody>
                    <a:bodyPr/>
                    <a:lstStyle/>
                    <a:p>
                      <a:endParaRPr lang="en-US" dirty="0"/>
                    </a:p>
                  </a:txBody>
                  <a:tcPr/>
                </a:tc>
                <a:tc>
                  <a:txBody>
                    <a:bodyPr/>
                    <a:lstStyle/>
                    <a:p>
                      <a:r>
                        <a:rPr lang="en-US" dirty="0"/>
                        <a:t>1.3331-32</a:t>
                      </a:r>
                    </a:p>
                  </a:txBody>
                  <a:tcPr/>
                </a:tc>
                <a:extLst>
                  <a:ext uri="{0D108BD9-81ED-4DB2-BD59-A6C34878D82A}">
                    <a16:rowId xmlns:a16="http://schemas.microsoft.com/office/drawing/2014/main" val="10001"/>
                  </a:ext>
                </a:extLst>
              </a:tr>
              <a:tr h="370840">
                <a:tc>
                  <a:txBody>
                    <a:bodyPr/>
                    <a:lstStyle/>
                    <a:p>
                      <a:r>
                        <a:rPr lang="en-US" dirty="0"/>
                        <a:t>1-month</a:t>
                      </a:r>
                    </a:p>
                  </a:txBody>
                  <a:tcPr/>
                </a:tc>
                <a:tc>
                  <a:txBody>
                    <a:bodyPr/>
                    <a:lstStyle/>
                    <a:p>
                      <a:r>
                        <a:rPr lang="en-US" dirty="0"/>
                        <a:t>1 - 2</a:t>
                      </a:r>
                    </a:p>
                  </a:txBody>
                  <a:tcPr/>
                </a:tc>
                <a:tc>
                  <a:txBody>
                    <a:bodyPr/>
                    <a:lstStyle/>
                    <a:p>
                      <a:r>
                        <a:rPr lang="en-US" dirty="0"/>
                        <a:t>1.3332-34</a:t>
                      </a:r>
                    </a:p>
                  </a:txBody>
                  <a:tcPr/>
                </a:tc>
                <a:extLst>
                  <a:ext uri="{0D108BD9-81ED-4DB2-BD59-A6C34878D82A}">
                    <a16:rowId xmlns:a16="http://schemas.microsoft.com/office/drawing/2014/main" val="10002"/>
                  </a:ext>
                </a:extLst>
              </a:tr>
              <a:tr h="370840">
                <a:tc>
                  <a:txBody>
                    <a:bodyPr/>
                    <a:lstStyle/>
                    <a:p>
                      <a:r>
                        <a:rPr lang="en-US" dirty="0"/>
                        <a:t>3-month</a:t>
                      </a:r>
                    </a:p>
                  </a:txBody>
                  <a:tcPr/>
                </a:tc>
                <a:tc>
                  <a:txBody>
                    <a:bodyPr/>
                    <a:lstStyle/>
                    <a:p>
                      <a:r>
                        <a:rPr lang="en-US" dirty="0"/>
                        <a:t>4</a:t>
                      </a:r>
                      <a:r>
                        <a:rPr lang="en-US" baseline="0" dirty="0"/>
                        <a:t> - 6</a:t>
                      </a:r>
                      <a:endParaRPr lang="en-US" dirty="0"/>
                    </a:p>
                  </a:txBody>
                  <a:tcPr/>
                </a:tc>
                <a:tc>
                  <a:txBody>
                    <a:bodyPr/>
                    <a:lstStyle/>
                    <a:p>
                      <a:r>
                        <a:rPr lang="en-US" dirty="0"/>
                        <a:t>1.3335-38</a:t>
                      </a:r>
                    </a:p>
                  </a:txBody>
                  <a:tcPr/>
                </a:tc>
                <a:extLst>
                  <a:ext uri="{0D108BD9-81ED-4DB2-BD59-A6C34878D82A}">
                    <a16:rowId xmlns:a16="http://schemas.microsoft.com/office/drawing/2014/main" val="10003"/>
                  </a:ext>
                </a:extLst>
              </a:tr>
              <a:tr h="370840">
                <a:tc>
                  <a:txBody>
                    <a:bodyPr/>
                    <a:lstStyle/>
                    <a:p>
                      <a:r>
                        <a:rPr lang="en-US" dirty="0"/>
                        <a:t>6-month</a:t>
                      </a:r>
                    </a:p>
                  </a:txBody>
                  <a:tcPr/>
                </a:tc>
                <a:tc>
                  <a:txBody>
                    <a:bodyPr/>
                    <a:lstStyle/>
                    <a:p>
                      <a:r>
                        <a:rPr lang="en-US" dirty="0"/>
                        <a:t>8</a:t>
                      </a:r>
                      <a:r>
                        <a:rPr lang="en-US" baseline="0" dirty="0"/>
                        <a:t> - 12</a:t>
                      </a:r>
                      <a:endParaRPr lang="en-US" dirty="0"/>
                    </a:p>
                  </a:txBody>
                  <a:tcPr/>
                </a:tc>
                <a:tc>
                  <a:txBody>
                    <a:bodyPr/>
                    <a:lstStyle/>
                    <a:p>
                      <a:r>
                        <a:rPr lang="en-US" dirty="0"/>
                        <a:t>1.3339-44</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269666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End-of-chapter</a:t>
            </a:r>
          </a:p>
        </p:txBody>
      </p:sp>
      <p:sp>
        <p:nvSpPr>
          <p:cNvPr id="3" name="Content Placeholder 2"/>
          <p:cNvSpPr>
            <a:spLocks noGrp="1"/>
          </p:cNvSpPr>
          <p:nvPr>
            <p:ph idx="1"/>
          </p:nvPr>
        </p:nvSpPr>
        <p:spPr/>
        <p:txBody>
          <a:bodyPr/>
          <a:lstStyle/>
          <a:p>
            <a:r>
              <a:rPr lang="en-US" dirty="0"/>
              <a:t>Questions</a:t>
            </a:r>
            <a:r>
              <a:rPr lang="en-US"/>
              <a:t>: 1-6, 8-</a:t>
            </a:r>
            <a:r>
              <a:rPr lang="en-US" dirty="0"/>
              <a:t>10</a:t>
            </a:r>
          </a:p>
          <a:p>
            <a:r>
              <a:rPr lang="en-US" dirty="0"/>
              <a:t>Problems: 1-13.</a:t>
            </a:r>
          </a:p>
        </p:txBody>
      </p:sp>
    </p:spTree>
    <p:extLst>
      <p:ext uri="{BB962C8B-B14F-4D97-AF65-F5344CB8AC3E}">
        <p14:creationId xmlns:p14="http://schemas.microsoft.com/office/powerpoint/2010/main" val="1704478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FX markets, II</a:t>
            </a:r>
          </a:p>
        </p:txBody>
      </p:sp>
      <p:sp>
        <p:nvSpPr>
          <p:cNvPr id="3" name="Content Placeholder 2"/>
          <p:cNvSpPr>
            <a:spLocks noGrp="1"/>
          </p:cNvSpPr>
          <p:nvPr>
            <p:ph idx="1"/>
          </p:nvPr>
        </p:nvSpPr>
        <p:spPr/>
        <p:txBody>
          <a:bodyPr>
            <a:normAutofit/>
          </a:bodyPr>
          <a:lstStyle/>
          <a:p>
            <a:r>
              <a:rPr lang="en-US" sz="2400" dirty="0"/>
              <a:t>Futures: a standardized contract with a future delivery date that is traded on an exchange.</a:t>
            </a:r>
          </a:p>
          <a:p>
            <a:r>
              <a:rPr lang="en-US" sz="2400" dirty="0"/>
              <a:t>Swaps: two parties make a contractual agreement to exchange cash flows in the future (Chapter 14).</a:t>
            </a:r>
          </a:p>
          <a:p>
            <a:r>
              <a:rPr lang="en-US" sz="2400" dirty="0"/>
              <a:t>Futures and options are hedging instruments having terms no longer than a few years; swaps can be used to hedge with longer terms.</a:t>
            </a:r>
          </a:p>
        </p:txBody>
      </p:sp>
    </p:spTree>
    <p:extLst>
      <p:ext uri="{BB962C8B-B14F-4D97-AF65-F5344CB8AC3E}">
        <p14:creationId xmlns:p14="http://schemas.microsoft.com/office/powerpoint/2010/main" val="1037822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Shares of FX turnover</a:t>
            </a:r>
          </a:p>
        </p:txBody>
      </p:sp>
      <p:pic>
        <p:nvPicPr>
          <p:cNvPr id="4" name="Content Placeholder 3"/>
          <p:cNvPicPr>
            <a:picLocks noGrp="1" noChangeAspect="1"/>
          </p:cNvPicPr>
          <p:nvPr>
            <p:ph idx="1"/>
          </p:nvPr>
        </p:nvPicPr>
        <p:blipFill rotWithShape="1">
          <a:blip r:embed="rId2"/>
          <a:srcRect l="-16619" t="8690" r="-16619" b="-8690"/>
          <a:stretch/>
        </p:blipFill>
        <p:spPr>
          <a:xfrm>
            <a:off x="505095" y="1861509"/>
            <a:ext cx="8211380" cy="4541981"/>
          </a:xfrm>
        </p:spPr>
      </p:pic>
    </p:spTree>
    <p:extLst>
      <p:ext uri="{BB962C8B-B14F-4D97-AF65-F5344CB8AC3E}">
        <p14:creationId xmlns:p14="http://schemas.microsoft.com/office/powerpoint/2010/main" val="1898379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FX markets, III</a:t>
            </a:r>
          </a:p>
        </p:txBody>
      </p:sp>
      <p:sp>
        <p:nvSpPr>
          <p:cNvPr id="3" name="Content Placeholder 2"/>
          <p:cNvSpPr>
            <a:spLocks noGrp="1"/>
          </p:cNvSpPr>
          <p:nvPr>
            <p:ph idx="1"/>
          </p:nvPr>
        </p:nvSpPr>
        <p:spPr/>
        <p:txBody>
          <a:bodyPr>
            <a:normAutofit fontScale="85000" lnSpcReduction="10000"/>
          </a:bodyPr>
          <a:lstStyle/>
          <a:p>
            <a:r>
              <a:rPr lang="en-US" dirty="0"/>
              <a:t>The spot and forward FX markets are over-the-counter (OTC) markets.</a:t>
            </a:r>
          </a:p>
          <a:p>
            <a:r>
              <a:rPr lang="en-US" dirty="0"/>
              <a:t>24-hour-a-day trading.</a:t>
            </a:r>
          </a:p>
          <a:p>
            <a:r>
              <a:rPr lang="en-US" dirty="0"/>
              <a:t>The largest FX trading center/city: London.</a:t>
            </a:r>
          </a:p>
          <a:p>
            <a:r>
              <a:rPr lang="en-US" dirty="0"/>
              <a:t>Major FX city in Asia: Singapore.</a:t>
            </a:r>
          </a:p>
          <a:p>
            <a:r>
              <a:rPr lang="en-US" dirty="0"/>
              <a:t>Major FX city in Europe: London (</a:t>
            </a:r>
            <a:r>
              <a:rPr lang="en-US" dirty="0" err="1"/>
              <a:t>Brexit</a:t>
            </a:r>
            <a:r>
              <a:rPr lang="en-US" dirty="0"/>
              <a:t> introduced uncertainty).</a:t>
            </a:r>
          </a:p>
          <a:p>
            <a:r>
              <a:rPr lang="en-US" dirty="0"/>
              <a:t>Major FX city in America: NYC.</a:t>
            </a:r>
          </a:p>
          <a:p>
            <a:r>
              <a:rPr lang="en-US" dirty="0"/>
              <a:t>FX trading is particularly active when the trading hours of major FX cities overlap; e.g., when London and NYC markets are open.</a:t>
            </a:r>
          </a:p>
        </p:txBody>
      </p:sp>
    </p:spTree>
    <p:extLst>
      <p:ext uri="{BB962C8B-B14F-4D97-AF65-F5344CB8AC3E}">
        <p14:creationId xmlns:p14="http://schemas.microsoft.com/office/powerpoint/2010/main" val="76364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78755-FCAE-D244-B69B-0B3E5157C3C3}"/>
              </a:ext>
            </a:extLst>
          </p:cNvPr>
          <p:cNvSpPr>
            <a:spLocks noGrp="1"/>
          </p:cNvSpPr>
          <p:nvPr>
            <p:ph type="title"/>
          </p:nvPr>
        </p:nvSpPr>
        <p:spPr/>
        <p:txBody>
          <a:bodyPr/>
          <a:lstStyle/>
          <a:p>
            <a:r>
              <a:rPr lang="en-US" dirty="0"/>
              <a:t>THE capital market in Asia: Singapore?</a:t>
            </a:r>
          </a:p>
        </p:txBody>
      </p:sp>
      <p:sp>
        <p:nvSpPr>
          <p:cNvPr id="3" name="Content Placeholder 2">
            <a:extLst>
              <a:ext uri="{FF2B5EF4-FFF2-40B4-BE49-F238E27FC236}">
                <a16:creationId xmlns:a16="http://schemas.microsoft.com/office/drawing/2014/main" id="{A5B0FD1A-AE76-A64E-B537-A9EDD199094B}"/>
              </a:ext>
            </a:extLst>
          </p:cNvPr>
          <p:cNvSpPr>
            <a:spLocks noGrp="1"/>
          </p:cNvSpPr>
          <p:nvPr>
            <p:ph idx="1"/>
          </p:nvPr>
        </p:nvSpPr>
        <p:spPr>
          <a:xfrm>
            <a:off x="779463" y="1828800"/>
            <a:ext cx="7583487" cy="4592548"/>
          </a:xfrm>
        </p:spPr>
        <p:txBody>
          <a:bodyPr>
            <a:normAutofit fontScale="85000" lnSpcReduction="20000"/>
          </a:bodyPr>
          <a:lstStyle/>
          <a:p>
            <a:r>
              <a:rPr lang="en-US" dirty="0"/>
              <a:t>Another category of businesses already fleeing the encroachment of the Chinese state: Chinese financial interests and family offices that invest on behalf of wealthy mainland individuals who fear scrutiny by Beijing.</a:t>
            </a:r>
          </a:p>
          <a:p>
            <a:r>
              <a:rPr lang="en-US" dirty="0"/>
              <a:t>"A few big wealth management clients have taken it up seriously, as they consider Singapore as a much more stable place than Hong Kong that is also further away from China," said Steve </a:t>
            </a:r>
            <a:r>
              <a:rPr lang="en-US" dirty="0" err="1"/>
              <a:t>Knabl</a:t>
            </a:r>
            <a:r>
              <a:rPr lang="en-US" dirty="0"/>
              <a:t>, chief operating officer at Swiss-Asia Financial Services, a platform for hedge funds and wealth managers, which administers $3 billion.</a:t>
            </a:r>
          </a:p>
          <a:p>
            <a:r>
              <a:rPr lang="en-US" dirty="0"/>
              <a:t>Singapore has quietly put in place regulations designed to lure the assets of fund managers and family offices, and is among a growing list of Asian cities vying to make themselves more attractive to international firms leaving or diversifying away from Hong Kong.</a:t>
            </a:r>
          </a:p>
          <a:p>
            <a:r>
              <a:rPr lang="en-US" dirty="0"/>
              <a:t>Source: Nikkei Asia, 08/2020.</a:t>
            </a:r>
          </a:p>
        </p:txBody>
      </p:sp>
    </p:spTree>
    <p:extLst>
      <p:ext uri="{BB962C8B-B14F-4D97-AF65-F5344CB8AC3E}">
        <p14:creationId xmlns:p14="http://schemas.microsoft.com/office/powerpoint/2010/main" val="4285742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z="4000" dirty="0"/>
              <a:t>The daily FX market</a:t>
            </a:r>
          </a:p>
        </p:txBody>
      </p:sp>
      <p:graphicFrame>
        <p:nvGraphicFramePr>
          <p:cNvPr id="17411" name="Object 3"/>
          <p:cNvGraphicFramePr>
            <a:graphicFrameLocks noChangeAspect="1"/>
          </p:cNvGraphicFramePr>
          <p:nvPr>
            <p:extLst>
              <p:ext uri="{D42A27DB-BD31-4B8C-83A1-F6EECF244321}">
                <p14:modId xmlns:p14="http://schemas.microsoft.com/office/powerpoint/2010/main" val="652716775"/>
              </p:ext>
            </p:extLst>
          </p:nvPr>
        </p:nvGraphicFramePr>
        <p:xfrm>
          <a:off x="304799" y="1563156"/>
          <a:ext cx="8570567" cy="4717383"/>
        </p:xfrm>
        <a:graphic>
          <a:graphicData uri="http://schemas.openxmlformats.org/presentationml/2006/ole">
            <mc:AlternateContent xmlns:mc="http://schemas.openxmlformats.org/markup-compatibility/2006">
              <mc:Choice xmlns:v="urn:schemas-microsoft-com:vml" Requires="v">
                <p:oleObj spid="_x0000_s1236" name="Worksheet" r:id="rId4" imgW="8848649" imgH="3105302" progId="Excel.Sheet.8">
                  <p:embed/>
                </p:oleObj>
              </mc:Choice>
              <mc:Fallback>
                <p:oleObj name="Worksheet" r:id="rId4" imgW="8848649" imgH="3105302"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99" y="1563156"/>
                        <a:ext cx="8570567" cy="4717383"/>
                      </a:xfrm>
                      <a:prstGeom prst="rect">
                        <a:avLst/>
                      </a:prstGeom>
                      <a:noFill/>
                      <a:ln>
                        <a:noFill/>
                      </a:ln>
                      <a:extLst/>
                    </p:spPr>
                  </p:pic>
                </p:oleObj>
              </mc:Fallback>
            </mc:AlternateContent>
          </a:graphicData>
        </a:graphic>
      </p:graphicFrame>
      <p:sp>
        <p:nvSpPr>
          <p:cNvPr id="17412" name="Rectangle 6"/>
          <p:cNvSpPr>
            <a:spLocks noChangeArrowheads="1"/>
          </p:cNvSpPr>
          <p:nvPr/>
        </p:nvSpPr>
        <p:spPr bwMode="auto">
          <a:xfrm>
            <a:off x="228600" y="5943600"/>
            <a:ext cx="838200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i="1" dirty="0"/>
              <a:t>Source:</a:t>
            </a:r>
            <a:r>
              <a:rPr lang="en-US" altLang="en-US" sz="1200" dirty="0"/>
              <a:t> Sam Y. Cross, </a:t>
            </a:r>
            <a:r>
              <a:rPr lang="en-US" altLang="en-US" sz="1200" i="1" dirty="0"/>
              <a:t>All About the Foreign Exchange Market in the United States, </a:t>
            </a:r>
            <a:r>
              <a:rPr lang="en-US" altLang="en-US" sz="1200" dirty="0"/>
              <a:t>Federal Reserve Bank of New York, </a:t>
            </a:r>
          </a:p>
        </p:txBody>
      </p:sp>
      <p:sp>
        <p:nvSpPr>
          <p:cNvPr id="17413"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
        <p:nvSpPr>
          <p:cNvPr id="17414" name="Rectangle 20"/>
          <p:cNvSpPr>
            <a:spLocks noGrp="1" noChangeArrowheads="1"/>
          </p:cNvSpPr>
          <p:nvPr>
            <p:ph type="ftr" sz="quarter" idx="10"/>
          </p:nvPr>
        </p:nvSpPr>
        <p:spPr bwMode="auto">
          <a:xfrm>
            <a:off x="5867400" y="6553200"/>
            <a:ext cx="2895600" cy="30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984929759"/>
      </p:ext>
    </p:extLst>
  </p:cSld>
  <p:clrMapOvr>
    <a:masterClrMapping/>
  </p:clrMapOvr>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979</TotalTime>
  <Words>3142</Words>
  <Application>Microsoft Macintosh PowerPoint</Application>
  <PresentationFormat>On-screen Show (4:3)</PresentationFormat>
  <Paragraphs>285</Paragraphs>
  <Slides>43</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3" baseType="lpstr">
      <vt:lpstr>Arial Unicode MS</vt:lpstr>
      <vt:lpstr>Arial</vt:lpstr>
      <vt:lpstr>Calibri</vt:lpstr>
      <vt:lpstr>Symbol</vt:lpstr>
      <vt:lpstr>Times New Roman</vt:lpstr>
      <vt:lpstr>Trebuchet MS</vt:lpstr>
      <vt:lpstr>Wingdings</vt:lpstr>
      <vt:lpstr>Wingdings 2</vt:lpstr>
      <vt:lpstr>Revolution</vt:lpstr>
      <vt:lpstr>Worksheet</vt:lpstr>
      <vt:lpstr>FX Markets </vt:lpstr>
      <vt:lpstr>Sections</vt:lpstr>
      <vt:lpstr>The size of FX markets</vt:lpstr>
      <vt:lpstr>FX markets, I</vt:lpstr>
      <vt:lpstr>FX markets, II</vt:lpstr>
      <vt:lpstr>Shares of FX turnover</vt:lpstr>
      <vt:lpstr>FX markets, III</vt:lpstr>
      <vt:lpstr>THE capital market in Asia: Singapore?</vt:lpstr>
      <vt:lpstr>The daily FX market</vt:lpstr>
      <vt:lpstr>FX market participants: 5 groups</vt:lpstr>
      <vt:lpstr>Two-tier market</vt:lpstr>
      <vt:lpstr>Correspondent banking relationship</vt:lpstr>
      <vt:lpstr>Currency symbols</vt:lpstr>
      <vt:lpstr>Spot FX Trading</vt:lpstr>
      <vt:lpstr>Spot rate quotations, I</vt:lpstr>
      <vt:lpstr>Spot rate quotations, II</vt:lpstr>
      <vt:lpstr>WSJ exchange rate reporting</vt:lpstr>
      <vt:lpstr>Bid-ask spread</vt:lpstr>
      <vt:lpstr>Bid-ask quotation</vt:lpstr>
      <vt:lpstr>Bid-ask reciprocal relationship</vt:lpstr>
      <vt:lpstr>Example</vt:lpstr>
      <vt:lpstr>Another example</vt:lpstr>
      <vt:lpstr>Cross rate trading</vt:lpstr>
      <vt:lpstr>Cross rate with bid-ask spreads</vt:lpstr>
      <vt:lpstr>Seemingly confusing quotation</vt:lpstr>
      <vt:lpstr>Triangular arbitrage</vt:lpstr>
      <vt:lpstr>Example</vt:lpstr>
      <vt:lpstr>Arbitrage process</vt:lpstr>
      <vt:lpstr>Forward market</vt:lpstr>
      <vt:lpstr>Forward rate quotations</vt:lpstr>
      <vt:lpstr>Forward premium/discount</vt:lpstr>
      <vt:lpstr>Forward premium/discount</vt:lpstr>
      <vt:lpstr>Long and short positions</vt:lpstr>
      <vt:lpstr>A speculative forward position</vt:lpstr>
      <vt:lpstr>Non-deliverable forward (NDF) contracts</vt:lpstr>
      <vt:lpstr>An example of NDF</vt:lpstr>
      <vt:lpstr>Forward cross rate</vt:lpstr>
      <vt:lpstr>Exchange-traded currency funds</vt:lpstr>
      <vt:lpstr>Forward point quotation</vt:lpstr>
      <vt:lpstr>Outright forward quotations</vt:lpstr>
      <vt:lpstr>Forward premium</vt:lpstr>
      <vt:lpstr>Outright quotation</vt:lpstr>
      <vt:lpstr>End-of-chapter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Monetary System and Exchange-Rate Systems </dc:title>
  <dc:creator>Kevin Chiang</dc:creator>
  <cp:lastModifiedBy>Microsoft Office User</cp:lastModifiedBy>
  <cp:revision>205</cp:revision>
  <dcterms:created xsi:type="dcterms:W3CDTF">2016-02-29T18:39:39Z</dcterms:created>
  <dcterms:modified xsi:type="dcterms:W3CDTF">2021-01-24T11:50:06Z</dcterms:modified>
</cp:coreProperties>
</file>